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5"/>
  </p:notesMasterIdLst>
  <p:sldIdLst>
    <p:sldId id="257" r:id="rId2"/>
    <p:sldId id="456" r:id="rId3"/>
    <p:sldId id="457" r:id="rId4"/>
    <p:sldId id="431" r:id="rId5"/>
    <p:sldId id="438" r:id="rId6"/>
    <p:sldId id="447" r:id="rId7"/>
    <p:sldId id="436" r:id="rId8"/>
    <p:sldId id="439" r:id="rId9"/>
    <p:sldId id="440" r:id="rId10"/>
    <p:sldId id="458" r:id="rId11"/>
    <p:sldId id="453" r:id="rId12"/>
    <p:sldId id="454" r:id="rId13"/>
    <p:sldId id="441" r:id="rId14"/>
    <p:sldId id="455" r:id="rId15"/>
    <p:sldId id="434" r:id="rId16"/>
    <p:sldId id="442" r:id="rId17"/>
    <p:sldId id="450" r:id="rId18"/>
    <p:sldId id="459" r:id="rId19"/>
    <p:sldId id="460" r:id="rId20"/>
    <p:sldId id="443" r:id="rId21"/>
    <p:sldId id="464" r:id="rId22"/>
    <p:sldId id="465" r:id="rId23"/>
    <p:sldId id="46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FC4"/>
    <a:srgbClr val="EBBFE1"/>
    <a:srgbClr val="CEFF00"/>
    <a:srgbClr val="63FFFF"/>
    <a:srgbClr val="FFCE9C"/>
    <a:srgbClr val="CECE9C"/>
    <a:srgbClr val="C00000"/>
    <a:srgbClr val="FFFFFF"/>
    <a:srgbClr val="E7E6E6"/>
    <a:srgbClr val="4785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092" autoAdjust="0"/>
  </p:normalViewPr>
  <p:slideViewPr>
    <p:cSldViewPr snapToGrid="0">
      <p:cViewPr varScale="1">
        <p:scale>
          <a:sx n="86" d="100"/>
          <a:sy n="86" d="100"/>
        </p:scale>
        <p:origin x="22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2E4A0-29B7-4670-8CA0-704CAA4443DF}" type="datetimeFigureOut">
              <a:rPr lang="sv-SE" smtClean="0"/>
              <a:t>2022-05-23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92184-91ED-4423-9277-CE2F2F10A53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612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4785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41280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sv-SE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3070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079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588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931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259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7099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0115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7487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6479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5282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4369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359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B4F7-F6E2-4E9D-A440-82D258886BBD}" type="datetime1">
              <a:rPr lang="sv-SE" smtClean="0"/>
              <a:t>2022-05-23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551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8EC6B-E202-4E6B-AC3D-147A94F87C89}" type="datetime1">
              <a:rPr lang="sv-SE" smtClean="0"/>
              <a:t>2022-05-23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0267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F903-2A28-4BDF-9DB3-09D42ECE3052}" type="datetime1">
              <a:rPr lang="sv-SE" smtClean="0"/>
              <a:t>2022-05-23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70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60965-BD8A-4A8C-9DC3-2557511D3183}" type="datetime1">
              <a:rPr lang="sv-SE" smtClean="0"/>
              <a:t>2022-05-23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98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72DF8-69CF-4361-8899-F22831370AED}" type="datetime1">
              <a:rPr lang="sv-SE" smtClean="0"/>
              <a:t>2022-05-23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97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12038-426E-420C-8F1B-B57BE6E40E1D}" type="datetime1">
              <a:rPr lang="sv-SE" smtClean="0"/>
              <a:t>2022-05-23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45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37356-FBE6-42F6-AE58-E337B8923482}" type="datetime1">
              <a:rPr lang="sv-SE" smtClean="0"/>
              <a:t>2022-05-23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00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4CA36-F64D-41AF-85BF-B1CAB368044C}" type="datetime1">
              <a:rPr lang="sv-SE" smtClean="0"/>
              <a:t>2022-05-23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146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B2DE9-30EA-499C-BDD0-17492356962B}" type="datetime1">
              <a:rPr lang="sv-SE" smtClean="0"/>
              <a:t>2022-05-23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FFE8-5CBF-4D42-B39B-0D2602F2AABC}" type="datetime1">
              <a:rPr lang="sv-SE" smtClean="0"/>
              <a:t>2022-05-23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632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3018-8F2D-454A-AD69-A07CE9F74BD6}" type="datetime1">
              <a:rPr lang="sv-SE" smtClean="0"/>
              <a:t>2022-05-23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129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CE39AE-D92A-46EA-9916-4FCC148E3648}" type="datetime1">
              <a:rPr lang="sv-SE" smtClean="0"/>
              <a:t>2022-05-23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083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tif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db101.rcsb.org/motm/23" TargetMode="External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db101.rcsb.org/motm/23" TargetMode="External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6ECF-25A8-4971-BD9E-C6A96B06C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082668"/>
            <a:ext cx="7772400" cy="2212975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4">
                    <a:lumMod val="50000"/>
                  </a:schemeClr>
                </a:solidFill>
              </a:rPr>
              <a:t>Structure of DNA and its role as a cellular data storage device</a:t>
            </a:r>
            <a:endParaRPr lang="sv-SE" sz="4800" b="1" i="1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71F12-A128-4E9F-9E88-8A57FE8A8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8382" y="3953432"/>
            <a:ext cx="6867236" cy="2212974"/>
          </a:xfrm>
        </p:spPr>
        <p:txBody>
          <a:bodyPr>
            <a:normAutofit/>
          </a:bodyPr>
          <a:lstStyle/>
          <a:p>
            <a:r>
              <a:rPr lang="sv-SE" sz="2100" b="1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Dr. Rocío Mercado</a:t>
            </a:r>
          </a:p>
          <a:p>
            <a:r>
              <a:rPr lang="sv-SE" sz="2000" dirty="0">
                <a:latin typeface="Garamond" panose="02020404030301010803" pitchFamily="18" charset="0"/>
              </a:rPr>
              <a:t>Department of Chemical Engineering, MIT</a:t>
            </a:r>
          </a:p>
          <a:p>
            <a:endParaRPr lang="sv-SE" sz="2000" dirty="0">
              <a:latin typeface="Garamond" panose="02020404030301010803" pitchFamily="18" charset="0"/>
            </a:endParaRP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Interviewing for Assistant Professorship in </a:t>
            </a:r>
            <a:br>
              <a:rPr lang="en-US" sz="2000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</a:b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Data-driven Cell and Molecular Biology</a:t>
            </a:r>
          </a:p>
          <a:p>
            <a:r>
              <a:rPr lang="sv-SE" sz="1600" dirty="0">
                <a:latin typeface="Garamond" panose="02020404030301010803" pitchFamily="18" charset="0"/>
              </a:rPr>
              <a:t>Wednesday January 12, 2022</a:t>
            </a:r>
          </a:p>
        </p:txBody>
      </p:sp>
      <p:pic>
        <p:nvPicPr>
          <p:cNvPr id="1028" name="Picture 4" descr="Logotype | Chalmers">
            <a:extLst>
              <a:ext uri="{FF2B5EF4-FFF2-40B4-BE49-F238E27FC236}">
                <a16:creationId xmlns:a16="http://schemas.microsoft.com/office/drawing/2014/main" id="{CCB266B9-93E9-4453-A99B-FAD375076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400" y="6193745"/>
            <a:ext cx="2067197" cy="5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10</a:t>
            </a:fld>
            <a:endParaRPr lang="sv-S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8EB3B1A-E7F4-41C7-BC06-3C3F4E8E1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722" t="22174" r="8241" b="14444"/>
          <a:stretch/>
        </p:blipFill>
        <p:spPr>
          <a:xfrm rot="16200000">
            <a:off x="-1731117" y="2237796"/>
            <a:ext cx="7395197" cy="3932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DNA forms a double helix structure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9D2DB7-7A44-41C0-9983-FF26F07674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25"/>
          <a:stretch/>
        </p:blipFill>
        <p:spPr>
          <a:xfrm>
            <a:off x="941922" y="1711698"/>
            <a:ext cx="1641788" cy="47487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5A327DC-D4FF-4081-AEEC-DE4EB7BC21CC}"/>
              </a:ext>
            </a:extLst>
          </p:cNvPr>
          <p:cNvSpPr/>
          <p:nvPr/>
        </p:nvSpPr>
        <p:spPr>
          <a:xfrm>
            <a:off x="-484" y="6462883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>
                <a:latin typeface="+mj-lt"/>
              </a:rPr>
              <a:t>RSCB Molecule of the Month – 'DNA' https://pdb101.rcsb.org/motm/23</a:t>
            </a:r>
          </a:p>
        </p:txBody>
      </p:sp>
      <p:pic>
        <p:nvPicPr>
          <p:cNvPr id="1026" name="Picture 2" descr="Rosalind Franklin (1920-1958).jpg">
            <a:extLst>
              <a:ext uri="{FF2B5EF4-FFF2-40B4-BE49-F238E27FC236}">
                <a16:creationId xmlns:a16="http://schemas.microsoft.com/office/drawing/2014/main" id="{BF3627CF-31BB-4C2B-916A-95B31503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97" y="1538358"/>
            <a:ext cx="1435376" cy="183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3243CA-0E00-428F-88F7-7363604DD9F4}"/>
              </a:ext>
            </a:extLst>
          </p:cNvPr>
          <p:cNvSpPr/>
          <p:nvPr/>
        </p:nvSpPr>
        <p:spPr>
          <a:xfrm>
            <a:off x="7111133" y="3408066"/>
            <a:ext cx="1942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Rosalind Franklin</a:t>
            </a:r>
          </a:p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(1920 – 1958)</a:t>
            </a:r>
            <a:endParaRPr lang="sv-SE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8" name="Picture 4" descr="https://upload.wikimedia.org/wikipedia/en/thumb/b/b2/Photo_51_x-ray_diffraction_image.jpg/263px-Photo_51_x-ray_diffraction_image.jpg">
            <a:extLst>
              <a:ext uri="{FF2B5EF4-FFF2-40B4-BE49-F238E27FC236}">
                <a16:creationId xmlns:a16="http://schemas.microsoft.com/office/drawing/2014/main" id="{9605478A-9067-4A66-81C2-73B588D95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564" y="2488323"/>
            <a:ext cx="25050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22F307-33EA-4562-97E3-A22DBF8DC1C7}"/>
              </a:ext>
            </a:extLst>
          </p:cNvPr>
          <p:cNvSpPr/>
          <p:nvPr/>
        </p:nvSpPr>
        <p:spPr>
          <a:xfrm>
            <a:off x="3238101" y="49943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'photo 51'</a:t>
            </a:r>
          </a:p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led to discovery of the DNA double helix</a:t>
            </a:r>
            <a:endParaRPr lang="sv-SE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12B29-F30F-4FC9-B066-7FD3663F862B}"/>
              </a:ext>
            </a:extLst>
          </p:cNvPr>
          <p:cNvSpPr/>
          <p:nvPr/>
        </p:nvSpPr>
        <p:spPr>
          <a:xfrm>
            <a:off x="3362930" y="580210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F. Crick, J. Watson, M. Wilkins</a:t>
            </a:r>
          </a:p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Nobel Prize in Physiology or Medicine 1962</a:t>
            </a:r>
            <a:endParaRPr lang="sv-SE" sz="1600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A37880-B68D-42ED-9F3D-BBEEC463B1AD}"/>
              </a:ext>
            </a:extLst>
          </p:cNvPr>
          <p:cNvSpPr/>
          <p:nvPr/>
        </p:nvSpPr>
        <p:spPr>
          <a:xfrm>
            <a:off x="-485" y="6302628"/>
            <a:ext cx="83925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>
                <a:latin typeface="+mj-lt"/>
              </a:rPr>
              <a:t>RSCB Molecule of the Month – 'DNA' https://pdb101.rcsb.org/motm/23</a:t>
            </a:r>
          </a:p>
          <a:p>
            <a:r>
              <a:rPr lang="sv-SE" sz="1000" dirty="0">
                <a:latin typeface="+mj-lt"/>
              </a:rPr>
              <a:t>https://en.wikipedia.org/wiki/File:Rosalind_Franklin_(1920-1958).jpg 		https://en.wikipedia.org/wiki/File:Photo_51_x-ray_diffraction_image.jpg</a:t>
            </a:r>
          </a:p>
        </p:txBody>
      </p:sp>
    </p:spTree>
    <p:extLst>
      <p:ext uri="{BB962C8B-B14F-4D97-AF65-F5344CB8AC3E}">
        <p14:creationId xmlns:p14="http://schemas.microsoft.com/office/powerpoint/2010/main" val="85492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3" grpId="0"/>
      <p:bldP spid="4" grpId="0"/>
      <p:bldP spid="5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11</a:t>
            </a:fld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DNA forms a double helix structure</a:t>
            </a:r>
            <a:endParaRPr lang="sv-SE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9D2DB7-7A44-41C0-9983-FF26F076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25"/>
          <a:stretch/>
        </p:blipFill>
        <p:spPr>
          <a:xfrm>
            <a:off x="941922" y="1711698"/>
            <a:ext cx="1641788" cy="47487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5A327DC-D4FF-4081-AEEC-DE4EB7BC21CC}"/>
              </a:ext>
            </a:extLst>
          </p:cNvPr>
          <p:cNvSpPr/>
          <p:nvPr/>
        </p:nvSpPr>
        <p:spPr>
          <a:xfrm>
            <a:off x="-484" y="6457962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>
                <a:latin typeface="+mj-lt"/>
              </a:rPr>
              <a:t>RSCB Molecule of the Month – 'DNA' </a:t>
            </a:r>
            <a:r>
              <a:rPr lang="sv-SE" sz="1000" dirty="0">
                <a:latin typeface="+mj-lt"/>
                <a:hlinkClick r:id="rId3"/>
              </a:rPr>
              <a:t>https://pdb101.rcsb.org/motm/23</a:t>
            </a:r>
            <a:endParaRPr lang="sv-SE" sz="1000"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73D85-8933-4492-89D9-82441E9441E9}"/>
              </a:ext>
            </a:extLst>
          </p:cNvPr>
          <p:cNvSpPr/>
          <p:nvPr/>
        </p:nvSpPr>
        <p:spPr>
          <a:xfrm>
            <a:off x="2832652" y="1738163"/>
            <a:ext cx="6102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factors contributing to double-helix structure: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electrostatic repulsion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between phosphates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D8284E-E2E1-463E-9926-871F3FFF2FCD}"/>
              </a:ext>
            </a:extLst>
          </p:cNvPr>
          <p:cNvGrpSpPr/>
          <p:nvPr/>
        </p:nvGrpSpPr>
        <p:grpSpPr>
          <a:xfrm>
            <a:off x="4117886" y="3195587"/>
            <a:ext cx="3612731" cy="914400"/>
            <a:chOff x="4117886" y="3195587"/>
            <a:chExt cx="3612731" cy="914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6419F3-6E76-4F03-B895-7D57AF42EF98}"/>
                </a:ext>
              </a:extLst>
            </p:cNvPr>
            <p:cNvSpPr/>
            <p:nvPr/>
          </p:nvSpPr>
          <p:spPr>
            <a:xfrm>
              <a:off x="4726003" y="3195587"/>
              <a:ext cx="2396691" cy="914400"/>
            </a:xfrm>
            <a:prstGeom prst="rect">
              <a:avLst/>
            </a:prstGeom>
            <a:solidFill>
              <a:srgbClr val="D77F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rgbClr val="D77FC4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C19AB0-78F8-426D-B43E-DE6DA0B06DB5}"/>
                </a:ext>
              </a:extLst>
            </p:cNvPr>
            <p:cNvSpPr/>
            <p:nvPr/>
          </p:nvSpPr>
          <p:spPr>
            <a:xfrm>
              <a:off x="7304621" y="3533246"/>
              <a:ext cx="250256" cy="2393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71D962-1189-44E1-99E4-63E80669B15F}"/>
                </a:ext>
              </a:extLst>
            </p:cNvPr>
            <p:cNvSpPr/>
            <p:nvPr/>
          </p:nvSpPr>
          <p:spPr>
            <a:xfrm>
              <a:off x="4292870" y="3533437"/>
              <a:ext cx="250256" cy="2393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atin typeface="Garamond" panose="02020404030301010803" pitchFamily="18" charset="0"/>
                </a:rPr>
                <a:t>P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E3C4D1-C683-4B61-81A1-284A4DFCAFF7}"/>
                </a:ext>
              </a:extLst>
            </p:cNvPr>
            <p:cNvCxnSpPr>
              <a:stCxn id="13" idx="6"/>
              <a:endCxn id="3" idx="1"/>
            </p:cNvCxnSpPr>
            <p:nvPr/>
          </p:nvCxnSpPr>
          <p:spPr>
            <a:xfrm flipV="1">
              <a:off x="4543126" y="3652787"/>
              <a:ext cx="182877" cy="3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ACA60C-FAE7-4A75-8B70-75B051A7A30E}"/>
                </a:ext>
              </a:extLst>
            </p:cNvPr>
            <p:cNvCxnSpPr>
              <a:cxnSpLocks/>
              <a:stCxn id="3" idx="3"/>
              <a:endCxn id="12" idx="2"/>
            </p:cNvCxnSpPr>
            <p:nvPr/>
          </p:nvCxnSpPr>
          <p:spPr>
            <a:xfrm>
              <a:off x="7122694" y="3652787"/>
              <a:ext cx="181927" cy="12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60E3FB-4511-4C0B-92DA-2F86E3B08815}"/>
                </a:ext>
              </a:extLst>
            </p:cNvPr>
            <p:cNvSpPr/>
            <p:nvPr/>
          </p:nvSpPr>
          <p:spPr>
            <a:xfrm>
              <a:off x="4117886" y="3338806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Garamond" panose="02020404030301010803" pitchFamily="18" charset="0"/>
                </a:rPr>
                <a:t>-</a:t>
              </a:r>
              <a:endParaRPr lang="sv-SE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EE4DB5-4817-4A47-AC25-F94FE53F661A}"/>
                </a:ext>
              </a:extLst>
            </p:cNvPr>
            <p:cNvSpPr/>
            <p:nvPr/>
          </p:nvSpPr>
          <p:spPr>
            <a:xfrm>
              <a:off x="7469007" y="3338806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Garamond" panose="02020404030301010803" pitchFamily="18" charset="0"/>
                </a:rPr>
                <a:t>-</a:t>
              </a:r>
              <a:endParaRPr lang="sv-SE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731460-E0FF-44B2-BA4D-3C275ABB9496}"/>
              </a:ext>
            </a:extLst>
          </p:cNvPr>
          <p:cNvGrpSpPr/>
          <p:nvPr/>
        </p:nvGrpSpPr>
        <p:grpSpPr>
          <a:xfrm rot="20971383">
            <a:off x="4114020" y="3202998"/>
            <a:ext cx="3612731" cy="914400"/>
            <a:chOff x="4117886" y="3195587"/>
            <a:chExt cx="3612731" cy="9144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02A6CB-0CC6-4FAC-AE1D-A2672B760BC5}"/>
                </a:ext>
              </a:extLst>
            </p:cNvPr>
            <p:cNvSpPr/>
            <p:nvPr/>
          </p:nvSpPr>
          <p:spPr>
            <a:xfrm>
              <a:off x="4726003" y="3195587"/>
              <a:ext cx="2396691" cy="914400"/>
            </a:xfrm>
            <a:prstGeom prst="rect">
              <a:avLst/>
            </a:prstGeom>
            <a:solidFill>
              <a:srgbClr val="D77F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rgbClr val="D77FC4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1D3329-36AB-4AAC-87F6-C8063F294BE7}"/>
                </a:ext>
              </a:extLst>
            </p:cNvPr>
            <p:cNvSpPr/>
            <p:nvPr/>
          </p:nvSpPr>
          <p:spPr>
            <a:xfrm>
              <a:off x="7304621" y="3533246"/>
              <a:ext cx="250256" cy="2393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2704710-F589-49F9-99B9-92CF30F9067C}"/>
                </a:ext>
              </a:extLst>
            </p:cNvPr>
            <p:cNvSpPr/>
            <p:nvPr/>
          </p:nvSpPr>
          <p:spPr>
            <a:xfrm>
              <a:off x="4292870" y="3533437"/>
              <a:ext cx="250256" cy="2393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atin typeface="Garamond" panose="02020404030301010803" pitchFamily="18" charset="0"/>
                </a:rPr>
                <a:t>P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910156-2491-4217-B4A5-51D19EF0F31C}"/>
                </a:ext>
              </a:extLst>
            </p:cNvPr>
            <p:cNvCxnSpPr>
              <a:stCxn id="28" idx="6"/>
              <a:endCxn id="26" idx="1"/>
            </p:cNvCxnSpPr>
            <p:nvPr/>
          </p:nvCxnSpPr>
          <p:spPr>
            <a:xfrm flipV="1">
              <a:off x="4543126" y="3652787"/>
              <a:ext cx="182877" cy="3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AE92693-FE40-475C-8F7D-B470951C137B}"/>
                </a:ext>
              </a:extLst>
            </p:cNvPr>
            <p:cNvCxnSpPr>
              <a:cxnSpLocks/>
              <a:stCxn id="26" idx="3"/>
              <a:endCxn id="27" idx="2"/>
            </p:cNvCxnSpPr>
            <p:nvPr/>
          </p:nvCxnSpPr>
          <p:spPr>
            <a:xfrm>
              <a:off x="7122694" y="3652787"/>
              <a:ext cx="181927" cy="12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4C0B37F-0AE2-4A9B-AC2C-B6C976CA373A}"/>
                </a:ext>
              </a:extLst>
            </p:cNvPr>
            <p:cNvSpPr/>
            <p:nvPr/>
          </p:nvSpPr>
          <p:spPr>
            <a:xfrm>
              <a:off x="4117886" y="3338806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Garamond" panose="02020404030301010803" pitchFamily="18" charset="0"/>
                </a:rPr>
                <a:t>-</a:t>
              </a:r>
              <a:endParaRPr lang="sv-SE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101840-A59A-4FCD-B98A-3F36A58E119E}"/>
                </a:ext>
              </a:extLst>
            </p:cNvPr>
            <p:cNvSpPr/>
            <p:nvPr/>
          </p:nvSpPr>
          <p:spPr>
            <a:xfrm>
              <a:off x="7469007" y="3338806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Garamond" panose="02020404030301010803" pitchFamily="18" charset="0"/>
                </a:rPr>
                <a:t>-</a:t>
              </a:r>
              <a:endParaRPr lang="sv-SE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25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12</a:t>
            </a:fld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DNA forms a double helix structure</a:t>
            </a:r>
            <a:endParaRPr lang="sv-SE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9D2DB7-7A44-41C0-9983-FF26F076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25"/>
          <a:stretch/>
        </p:blipFill>
        <p:spPr>
          <a:xfrm>
            <a:off x="941922" y="1711698"/>
            <a:ext cx="1641788" cy="47487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5A327DC-D4FF-4081-AEEC-DE4EB7BC21CC}"/>
              </a:ext>
            </a:extLst>
          </p:cNvPr>
          <p:cNvSpPr/>
          <p:nvPr/>
        </p:nvSpPr>
        <p:spPr>
          <a:xfrm>
            <a:off x="-484" y="6308877"/>
            <a:ext cx="83925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>
                <a:latin typeface="+mj-lt"/>
              </a:rPr>
              <a:t>RSCB Molecule of the Month – 'DNA' </a:t>
            </a:r>
            <a:r>
              <a:rPr lang="sv-SE" sz="1000" dirty="0">
                <a:latin typeface="+mj-lt"/>
                <a:hlinkClick r:id="rId3"/>
              </a:rPr>
              <a:t>https://pdb101.rcsb.org/motm/23</a:t>
            </a:r>
            <a:endParaRPr lang="sv-SE" sz="1000" dirty="0">
              <a:latin typeface="+mj-lt"/>
            </a:endParaRPr>
          </a:p>
          <a:p>
            <a:r>
              <a:rPr lang="sv-SE" sz="1000" dirty="0">
                <a:latin typeface="+mj-lt"/>
              </a:rPr>
              <a:t>https://upload.wikimedia.org/wikipedia/commons/thumb/3/3d/BenzeneDimerGeometries.png/640px-BenzeneDimerGeometries.png</a:t>
            </a:r>
          </a:p>
        </p:txBody>
      </p:sp>
      <p:pic>
        <p:nvPicPr>
          <p:cNvPr id="3074" name="Picture 2" descr="Pi-Stacking (chemistry) - Wikipedia">
            <a:extLst>
              <a:ext uri="{FF2B5EF4-FFF2-40B4-BE49-F238E27FC236}">
                <a16:creationId xmlns:a16="http://schemas.microsoft.com/office/drawing/2014/main" id="{E9AB57DF-ACEA-43D9-B1FD-8B002030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37" y="4573394"/>
            <a:ext cx="3923899" cy="159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5D8284E-E2E1-463E-9926-871F3FFF2FCD}"/>
              </a:ext>
            </a:extLst>
          </p:cNvPr>
          <p:cNvGrpSpPr/>
          <p:nvPr/>
        </p:nvGrpSpPr>
        <p:grpSpPr>
          <a:xfrm>
            <a:off x="4117886" y="3195587"/>
            <a:ext cx="3612731" cy="914400"/>
            <a:chOff x="4117886" y="3195587"/>
            <a:chExt cx="3612731" cy="914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6419F3-6E76-4F03-B895-7D57AF42EF98}"/>
                </a:ext>
              </a:extLst>
            </p:cNvPr>
            <p:cNvSpPr/>
            <p:nvPr/>
          </p:nvSpPr>
          <p:spPr>
            <a:xfrm>
              <a:off x="4726003" y="3195587"/>
              <a:ext cx="2396691" cy="914400"/>
            </a:xfrm>
            <a:prstGeom prst="rect">
              <a:avLst/>
            </a:prstGeom>
            <a:solidFill>
              <a:srgbClr val="D77F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rgbClr val="D77FC4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1C19AB0-78F8-426D-B43E-DE6DA0B06DB5}"/>
                </a:ext>
              </a:extLst>
            </p:cNvPr>
            <p:cNvSpPr/>
            <p:nvPr/>
          </p:nvSpPr>
          <p:spPr>
            <a:xfrm>
              <a:off x="7304621" y="3533246"/>
              <a:ext cx="250256" cy="2393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71D962-1189-44E1-99E4-63E80669B15F}"/>
                </a:ext>
              </a:extLst>
            </p:cNvPr>
            <p:cNvSpPr/>
            <p:nvPr/>
          </p:nvSpPr>
          <p:spPr>
            <a:xfrm>
              <a:off x="4292870" y="3533437"/>
              <a:ext cx="250256" cy="2393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atin typeface="Garamond" panose="02020404030301010803" pitchFamily="18" charset="0"/>
                </a:rPr>
                <a:t>P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E3C4D1-C683-4B61-81A1-284A4DFCAFF7}"/>
                </a:ext>
              </a:extLst>
            </p:cNvPr>
            <p:cNvCxnSpPr>
              <a:stCxn id="13" idx="6"/>
              <a:endCxn id="3" idx="1"/>
            </p:cNvCxnSpPr>
            <p:nvPr/>
          </p:nvCxnSpPr>
          <p:spPr>
            <a:xfrm flipV="1">
              <a:off x="4543126" y="3652787"/>
              <a:ext cx="182877" cy="3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8ACA60C-FAE7-4A75-8B70-75B051A7A30E}"/>
                </a:ext>
              </a:extLst>
            </p:cNvPr>
            <p:cNvCxnSpPr>
              <a:cxnSpLocks/>
              <a:stCxn id="3" idx="3"/>
              <a:endCxn id="12" idx="2"/>
            </p:cNvCxnSpPr>
            <p:nvPr/>
          </p:nvCxnSpPr>
          <p:spPr>
            <a:xfrm>
              <a:off x="7122694" y="3652787"/>
              <a:ext cx="181927" cy="12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60E3FB-4511-4C0B-92DA-2F86E3B08815}"/>
                </a:ext>
              </a:extLst>
            </p:cNvPr>
            <p:cNvSpPr/>
            <p:nvPr/>
          </p:nvSpPr>
          <p:spPr>
            <a:xfrm>
              <a:off x="4117886" y="3338806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Garamond" panose="02020404030301010803" pitchFamily="18" charset="0"/>
                </a:rPr>
                <a:t>-</a:t>
              </a:r>
              <a:endParaRPr lang="sv-SE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EE4DB5-4817-4A47-AC25-F94FE53F661A}"/>
                </a:ext>
              </a:extLst>
            </p:cNvPr>
            <p:cNvSpPr/>
            <p:nvPr/>
          </p:nvSpPr>
          <p:spPr>
            <a:xfrm>
              <a:off x="7469007" y="3338806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Garamond" panose="02020404030301010803" pitchFamily="18" charset="0"/>
                </a:rPr>
                <a:t>-</a:t>
              </a:r>
              <a:endParaRPr lang="sv-SE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450FAB-4645-4483-AA38-D5DAB0D8082F}"/>
              </a:ext>
            </a:extLst>
          </p:cNvPr>
          <p:cNvGrpSpPr/>
          <p:nvPr/>
        </p:nvGrpSpPr>
        <p:grpSpPr>
          <a:xfrm rot="20399479">
            <a:off x="4113714" y="3202998"/>
            <a:ext cx="3612731" cy="914400"/>
            <a:chOff x="4117886" y="3195587"/>
            <a:chExt cx="3612731" cy="9144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808CA2E-0CAA-41DA-8487-077383704B6A}"/>
                </a:ext>
              </a:extLst>
            </p:cNvPr>
            <p:cNvSpPr/>
            <p:nvPr/>
          </p:nvSpPr>
          <p:spPr>
            <a:xfrm>
              <a:off x="4726003" y="3195587"/>
              <a:ext cx="2396691" cy="914400"/>
            </a:xfrm>
            <a:prstGeom prst="rect">
              <a:avLst/>
            </a:prstGeom>
            <a:solidFill>
              <a:srgbClr val="D77FC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solidFill>
                  <a:srgbClr val="D77FC4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9778617-EEB6-4FDD-B459-7BA14DD22C54}"/>
                </a:ext>
              </a:extLst>
            </p:cNvPr>
            <p:cNvSpPr/>
            <p:nvPr/>
          </p:nvSpPr>
          <p:spPr>
            <a:xfrm>
              <a:off x="7304621" y="3533246"/>
              <a:ext cx="250256" cy="2393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atin typeface="Garamond" panose="02020404030301010803" pitchFamily="18" charset="0"/>
                </a:rPr>
                <a:t>P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FB8F664-0498-4330-B1F6-21C6926E28AC}"/>
                </a:ext>
              </a:extLst>
            </p:cNvPr>
            <p:cNvSpPr/>
            <p:nvPr/>
          </p:nvSpPr>
          <p:spPr>
            <a:xfrm>
              <a:off x="4292870" y="3533437"/>
              <a:ext cx="250256" cy="23932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>
                  <a:latin typeface="Garamond" panose="02020404030301010803" pitchFamily="18" charset="0"/>
                </a:rPr>
                <a:t>P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3A8CF97-28C4-435B-A61E-0999C9EB240E}"/>
                </a:ext>
              </a:extLst>
            </p:cNvPr>
            <p:cNvCxnSpPr>
              <a:stCxn id="44" idx="6"/>
              <a:endCxn id="42" idx="1"/>
            </p:cNvCxnSpPr>
            <p:nvPr/>
          </p:nvCxnSpPr>
          <p:spPr>
            <a:xfrm flipV="1">
              <a:off x="4543126" y="3652787"/>
              <a:ext cx="182877" cy="314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D8FCD1E-46C8-423A-80BC-09C1D0A97506}"/>
                </a:ext>
              </a:extLst>
            </p:cNvPr>
            <p:cNvCxnSpPr>
              <a:cxnSpLocks/>
              <a:stCxn id="42" idx="3"/>
              <a:endCxn id="43" idx="2"/>
            </p:cNvCxnSpPr>
            <p:nvPr/>
          </p:nvCxnSpPr>
          <p:spPr>
            <a:xfrm>
              <a:off x="7122694" y="3652787"/>
              <a:ext cx="181927" cy="12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050E9A2-511C-453F-8DC4-44F1E07E30F5}"/>
                </a:ext>
              </a:extLst>
            </p:cNvPr>
            <p:cNvSpPr/>
            <p:nvPr/>
          </p:nvSpPr>
          <p:spPr>
            <a:xfrm>
              <a:off x="4117886" y="3338806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Garamond" panose="02020404030301010803" pitchFamily="18" charset="0"/>
                </a:rPr>
                <a:t>-</a:t>
              </a:r>
              <a:endParaRPr lang="sv-SE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A4ED5AE-9B94-4A50-BD42-495FAC6B1B30}"/>
                </a:ext>
              </a:extLst>
            </p:cNvPr>
            <p:cNvSpPr/>
            <p:nvPr/>
          </p:nvSpPr>
          <p:spPr>
            <a:xfrm>
              <a:off x="7469007" y="3338806"/>
              <a:ext cx="2616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Garamond" panose="02020404030301010803" pitchFamily="18" charset="0"/>
                </a:rPr>
                <a:t>-</a:t>
              </a:r>
              <a:endParaRPr lang="sv-SE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BBC4BC9-E066-40B3-ACA6-9157126D96DB}"/>
              </a:ext>
            </a:extLst>
          </p:cNvPr>
          <p:cNvSpPr/>
          <p:nvPr/>
        </p:nvSpPr>
        <p:spPr>
          <a:xfrm>
            <a:off x="2832652" y="1738163"/>
            <a:ext cx="6102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factors contributing to double-helix structure:</a:t>
            </a:r>
          </a:p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electrostatic repulsion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between phosphates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BEA38B-C319-4372-8E1D-A190153780A2}"/>
              </a:ext>
            </a:extLst>
          </p:cNvPr>
          <p:cNvSpPr/>
          <p:nvPr/>
        </p:nvSpPr>
        <p:spPr>
          <a:xfrm>
            <a:off x="-484" y="6457962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>
                <a:latin typeface="+mj-lt"/>
              </a:rPr>
              <a:t>RSCB Molecule of the Month – 'DNA' </a:t>
            </a:r>
            <a:r>
              <a:rPr lang="sv-SE" sz="1000" dirty="0">
                <a:latin typeface="+mj-lt"/>
                <a:hlinkClick r:id="rId3"/>
              </a:rPr>
              <a:t>https://pdb101.rcsb.org/motm/23</a:t>
            </a:r>
            <a:endParaRPr lang="sv-SE" sz="1000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47FDA-BB76-4930-A893-B22A0F013BCE}"/>
              </a:ext>
            </a:extLst>
          </p:cNvPr>
          <p:cNvSpPr/>
          <p:nvPr/>
        </p:nvSpPr>
        <p:spPr>
          <a:xfrm>
            <a:off x="2832652" y="2808915"/>
            <a:ext cx="1967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Garamond" panose="02020404030301010803" pitchFamily="18" charset="0"/>
              </a:rPr>
              <a:t>pi stacking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CACE09-90CF-4AE1-AB11-2C0014172F00}"/>
              </a:ext>
            </a:extLst>
          </p:cNvPr>
          <p:cNvSpPr/>
          <p:nvPr/>
        </p:nvSpPr>
        <p:spPr>
          <a:xfrm>
            <a:off x="6063917" y="4422325"/>
            <a:ext cx="2057400" cy="2051175"/>
          </a:xfrm>
          <a:prstGeom prst="ellipse">
            <a:avLst/>
          </a:prstGeom>
          <a:noFill/>
          <a:ln w="19050">
            <a:solidFill>
              <a:srgbClr val="D77F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324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2"/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www.genome.gov/sites/default/files/tg/en/illustration/histones.jpg">
            <a:extLst>
              <a:ext uri="{FF2B5EF4-FFF2-40B4-BE49-F238E27FC236}">
                <a16:creationId xmlns:a16="http://schemas.microsoft.com/office/drawing/2014/main" id="{FF348DA1-89DE-48BB-A6D2-38D4FBBC4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43" y="1140756"/>
            <a:ext cx="5975314" cy="5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13</a:t>
            </a:fld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DNA is organized into chromosomes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327DC-D4FF-4081-AEEC-DE4EB7BC21CC}"/>
              </a:ext>
            </a:extLst>
          </p:cNvPr>
          <p:cNvSpPr/>
          <p:nvPr/>
        </p:nvSpPr>
        <p:spPr>
          <a:xfrm>
            <a:off x="-484" y="6462883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Figures:</a:t>
            </a:r>
          </a:p>
          <a:p>
            <a:r>
              <a:rPr lang="sv-SE" sz="1000" dirty="0">
                <a:latin typeface="+mj-lt"/>
              </a:rPr>
              <a:t>https://www.genome.gov/genetics-glossary/histone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333CB0-38DD-4DA8-B606-52C3F6F8FC00}"/>
              </a:ext>
            </a:extLst>
          </p:cNvPr>
          <p:cNvSpPr/>
          <p:nvPr/>
        </p:nvSpPr>
        <p:spPr>
          <a:xfrm>
            <a:off x="1542722" y="4364335"/>
            <a:ext cx="752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20 Å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E7E65-7C47-4FD5-8747-5281031A3A8F}"/>
              </a:ext>
            </a:extLst>
          </p:cNvPr>
          <p:cNvSpPr/>
          <p:nvPr/>
        </p:nvSpPr>
        <p:spPr>
          <a:xfrm>
            <a:off x="805054" y="5626893"/>
            <a:ext cx="1558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D77FC4"/>
                </a:solidFill>
                <a:latin typeface="Garamond" panose="02020404030301010803" pitchFamily="18" charset="0"/>
              </a:rPr>
              <a:t>in humans:</a:t>
            </a:r>
          </a:p>
          <a:p>
            <a:pPr algn="r"/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~2 m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A24E35-E7F1-41B2-BEA7-699FDFE9C4C3}"/>
              </a:ext>
            </a:extLst>
          </p:cNvPr>
          <p:cNvCxnSpPr>
            <a:cxnSpLocks/>
          </p:cNvCxnSpPr>
          <p:nvPr/>
        </p:nvCxnSpPr>
        <p:spPr>
          <a:xfrm>
            <a:off x="2120900" y="5397500"/>
            <a:ext cx="1219200" cy="1095374"/>
          </a:xfrm>
          <a:prstGeom prst="straightConnector1">
            <a:avLst/>
          </a:prstGeom>
          <a:ln w="19050">
            <a:solidFill>
              <a:srgbClr val="D77F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C5F8E2-FDAC-4433-94CF-5AA67DC46730}"/>
              </a:ext>
            </a:extLst>
          </p:cNvPr>
          <p:cNvCxnSpPr>
            <a:cxnSpLocks/>
          </p:cNvCxnSpPr>
          <p:nvPr/>
        </p:nvCxnSpPr>
        <p:spPr>
          <a:xfrm flipV="1">
            <a:off x="2032000" y="4622800"/>
            <a:ext cx="428279" cy="406400"/>
          </a:xfrm>
          <a:prstGeom prst="straightConnector1">
            <a:avLst/>
          </a:prstGeom>
          <a:ln w="19050">
            <a:solidFill>
              <a:srgbClr val="D77FC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04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6" grpId="1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www.genome.gov/sites/default/files/tg/en/illustration/histones.jpg">
            <a:extLst>
              <a:ext uri="{FF2B5EF4-FFF2-40B4-BE49-F238E27FC236}">
                <a16:creationId xmlns:a16="http://schemas.microsoft.com/office/drawing/2014/main" id="{FF348DA1-89DE-48BB-A6D2-38D4FBBC4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/>
          <a:stretch/>
        </p:blipFill>
        <p:spPr bwMode="auto">
          <a:xfrm>
            <a:off x="3436219" y="1140756"/>
            <a:ext cx="5567228" cy="5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14</a:t>
            </a:fld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DNA is organized into chromosomes</a:t>
            </a:r>
            <a:endParaRPr lang="sv-SE"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A327DC-D4FF-4081-AEEC-DE4EB7BC21CC}"/>
              </a:ext>
            </a:extLst>
          </p:cNvPr>
          <p:cNvSpPr/>
          <p:nvPr/>
        </p:nvSpPr>
        <p:spPr>
          <a:xfrm>
            <a:off x="-484" y="6308880"/>
            <a:ext cx="83925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Figures:</a:t>
            </a:r>
          </a:p>
          <a:p>
            <a:r>
              <a:rPr lang="sv-SE" sz="1000" dirty="0">
                <a:latin typeface="+mj-lt"/>
              </a:rPr>
              <a:t>https://www.genome.gov/genetics-glossary/histone</a:t>
            </a:r>
          </a:p>
          <a:p>
            <a:r>
              <a:rPr lang="sv-SE" sz="1000" dirty="0"/>
              <a:t>https://i.pinimg.com/originals/19/f8/bd/19f8bd9fa89db3cef55028e07c49b4d3.jpg </a:t>
            </a:r>
          </a:p>
        </p:txBody>
      </p:sp>
      <p:pic>
        <p:nvPicPr>
          <p:cNvPr id="4098" name="Picture 2" descr="https://i.pinimg.com/originals/19/f8/bd/19f8bd9fa89db3cef55028e07c49b4d3.jpg">
            <a:extLst>
              <a:ext uri="{FF2B5EF4-FFF2-40B4-BE49-F238E27FC236}">
                <a16:creationId xmlns:a16="http://schemas.microsoft.com/office/drawing/2014/main" id="{1ECBE629-868B-4F73-9BC7-DA3328381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0" y="2140168"/>
            <a:ext cx="4274100" cy="30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3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15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160F6-E376-45BE-81E5-FEE6C908B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1947"/>
            <a:ext cx="9144000" cy="9144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FB7D67-02E9-444C-B75B-F4E8E2D8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6DDABD-3D34-45DC-93CC-A5FF809C9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80BEE-D369-4C39-83DA-69E762D6073C}"/>
              </a:ext>
            </a:extLst>
          </p:cNvPr>
          <p:cNvSpPr/>
          <p:nvPr/>
        </p:nvSpPr>
        <p:spPr>
          <a:xfrm>
            <a:off x="-484" y="6455785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Figure:</a:t>
            </a:r>
          </a:p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Illustration by David S.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Goodsell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RCSB Protein Data Bank. 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doi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10.2210/</a:t>
            </a:r>
            <a:r>
              <a:rPr lang="en-US" sz="1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rcsb_pdb</a:t>
            </a:r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/goodsell-gallery-028</a:t>
            </a:r>
            <a:endParaRPr lang="sv-SE" sz="1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486828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16</a:t>
            </a:fld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Genes in DNA encode for proteins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097E-F622-4F1C-87C7-32AFE2CF39DC}"/>
              </a:ext>
            </a:extLst>
          </p:cNvPr>
          <p:cNvGrpSpPr/>
          <p:nvPr/>
        </p:nvGrpSpPr>
        <p:grpSpPr>
          <a:xfrm>
            <a:off x="-695645" y="1567195"/>
            <a:ext cx="10299895" cy="1041251"/>
            <a:chOff x="329416" y="1740450"/>
            <a:chExt cx="10092522" cy="1020287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D0B2D2D-580C-4284-B6CB-53B4B1629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3075" b="33542"/>
            <a:stretch/>
          </p:blipFill>
          <p:spPr>
            <a:xfrm>
              <a:off x="329416" y="1740450"/>
              <a:ext cx="5433430" cy="102028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0C16D93-75B0-44D0-A593-9B48C53C98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98" t="33075" b="33542"/>
            <a:stretch/>
          </p:blipFill>
          <p:spPr>
            <a:xfrm>
              <a:off x="5357813" y="1740450"/>
              <a:ext cx="5064125" cy="1020287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DE62DD9-4896-499E-9434-5CE6A5B64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633" t="48951" r="2254" b="33542"/>
            <a:stretch/>
          </p:blipFill>
          <p:spPr>
            <a:xfrm>
              <a:off x="5356225" y="2225675"/>
              <a:ext cx="277813" cy="535062"/>
            </a:xfrm>
            <a:prstGeom prst="rect">
              <a:avLst/>
            </a:prstGeom>
          </p:spPr>
        </p:pic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954B8403-FFA5-4988-9295-F7AD93082969}"/>
              </a:ext>
            </a:extLst>
          </p:cNvPr>
          <p:cNvSpPr/>
          <p:nvPr/>
        </p:nvSpPr>
        <p:spPr>
          <a:xfrm rot="5400000">
            <a:off x="4511452" y="132394"/>
            <a:ext cx="423512" cy="5310498"/>
          </a:xfrm>
          <a:prstGeom prst="rightBrace">
            <a:avLst>
              <a:gd name="adj1" fmla="val 62878"/>
              <a:gd name="adj2" fmla="val 50000"/>
            </a:avLst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2ED1E1-DC0E-4EFB-8200-CABE356723D3}"/>
              </a:ext>
            </a:extLst>
          </p:cNvPr>
          <p:cNvSpPr/>
          <p:nvPr/>
        </p:nvSpPr>
        <p:spPr>
          <a:xfrm>
            <a:off x="2246308" y="3080582"/>
            <a:ext cx="494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gene</a:t>
            </a:r>
            <a:endParaRPr lang="sv-SE" sz="2400" b="1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D70A5C-EFE3-47EB-94C2-F413AAB19F1D}"/>
              </a:ext>
            </a:extLst>
          </p:cNvPr>
          <p:cNvCxnSpPr/>
          <p:nvPr/>
        </p:nvCxnSpPr>
        <p:spPr>
          <a:xfrm>
            <a:off x="4729190" y="3580747"/>
            <a:ext cx="0" cy="57751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F85B4B7-0A2C-4597-B534-DD60F657B034}"/>
              </a:ext>
            </a:extLst>
          </p:cNvPr>
          <p:cNvSpPr/>
          <p:nvPr/>
        </p:nvSpPr>
        <p:spPr>
          <a:xfrm>
            <a:off x="2928097" y="3580747"/>
            <a:ext cx="494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codes for</a:t>
            </a:r>
            <a:endParaRPr lang="sv-SE" sz="2400" dirty="0">
              <a:solidFill>
                <a:schemeClr val="accent4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A76CB6-1422-48E1-B71B-99857A312968}"/>
              </a:ext>
            </a:extLst>
          </p:cNvPr>
          <p:cNvSpPr/>
          <p:nvPr/>
        </p:nvSpPr>
        <p:spPr>
          <a:xfrm>
            <a:off x="2257526" y="6134827"/>
            <a:ext cx="494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protein</a:t>
            </a:r>
            <a:endParaRPr lang="sv-SE" sz="2400" b="1" dirty="0">
              <a:solidFill>
                <a:srgbClr val="D77FC4"/>
              </a:solidFill>
              <a:latin typeface="Garamond" panose="020204040303010108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137D66-48B4-439C-9EB9-93986B994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13" y="4310208"/>
            <a:ext cx="1261047" cy="18888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792390E-EA36-49D1-A22F-6278BEF86220}"/>
              </a:ext>
            </a:extLst>
          </p:cNvPr>
          <p:cNvSpPr/>
          <p:nvPr/>
        </p:nvSpPr>
        <p:spPr>
          <a:xfrm>
            <a:off x="0" y="6458843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>
                <a:latin typeface="+mj-lt"/>
              </a:rPr>
              <a:t>RSCB Molecule of the Month – 'Golgi Casein Kinase' https://pdb101.rcsb.org/motm/265</a:t>
            </a:r>
            <a:endParaRPr lang="sv-SE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701D04-EAF7-4E71-9262-DB51799EFA2D}"/>
              </a:ext>
            </a:extLst>
          </p:cNvPr>
          <p:cNvSpPr/>
          <p:nvPr/>
        </p:nvSpPr>
        <p:spPr>
          <a:xfrm>
            <a:off x="-209006" y="1379049"/>
            <a:ext cx="9813256" cy="1229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B5931A-933C-4B25-888F-FCA6E6FCC6AA}"/>
              </a:ext>
            </a:extLst>
          </p:cNvPr>
          <p:cNvGrpSpPr/>
          <p:nvPr/>
        </p:nvGrpSpPr>
        <p:grpSpPr>
          <a:xfrm>
            <a:off x="-543245" y="1939757"/>
            <a:ext cx="11006638" cy="296571"/>
            <a:chOff x="-543245" y="1901257"/>
            <a:chExt cx="11006638" cy="29657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25B184C-841D-4859-9B92-313728E61C12}"/>
                </a:ext>
              </a:extLst>
            </p:cNvPr>
            <p:cNvGrpSpPr/>
            <p:nvPr/>
          </p:nvGrpSpPr>
          <p:grpSpPr>
            <a:xfrm>
              <a:off x="-543245" y="1902481"/>
              <a:ext cx="2919183" cy="295110"/>
              <a:chOff x="329416" y="1740450"/>
              <a:chExt cx="10092522" cy="1020287"/>
            </a:xfrm>
          </p:grpSpPr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B8975B49-2296-4161-B607-1F07CBE194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t="33075" b="33542"/>
              <a:stretch/>
            </p:blipFill>
            <p:spPr>
              <a:xfrm>
                <a:off x="329416" y="1740450"/>
                <a:ext cx="5433430" cy="1020287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AF6EF7B9-A207-427B-A93B-007FDD173C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6798" t="33075" b="33542"/>
              <a:stretch/>
            </p:blipFill>
            <p:spPr>
              <a:xfrm>
                <a:off x="5357811" y="1740450"/>
                <a:ext cx="5064127" cy="1020287"/>
              </a:xfrm>
              <a:prstGeom prst="rect">
                <a:avLst/>
              </a:prstGeom>
            </p:spPr>
          </p:pic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4F5A9FCA-D84C-4309-825A-3EE5D5643C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92633" t="48951" r="2254" b="33542"/>
              <a:stretch/>
            </p:blipFill>
            <p:spPr>
              <a:xfrm>
                <a:off x="5356225" y="2225675"/>
                <a:ext cx="277813" cy="535062"/>
              </a:xfrm>
              <a:prstGeom prst="rect">
                <a:avLst/>
              </a:prstGeom>
            </p:spPr>
          </p:pic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3655AB31-7584-47DC-B995-083C2BCF6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98" t="33075" b="33542"/>
            <a:stretch/>
          </p:blipFill>
          <p:spPr>
            <a:xfrm>
              <a:off x="2259114" y="1902718"/>
              <a:ext cx="1464759" cy="295110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513BF95B-A4AB-4CC4-9A55-3D1BCF41A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633" t="48951" r="2254" b="33542"/>
            <a:stretch/>
          </p:blipFill>
          <p:spPr>
            <a:xfrm>
              <a:off x="2258655" y="2043066"/>
              <a:ext cx="80355" cy="15476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FB8A5114-221B-4CA2-B4EE-37E9878F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98" t="33075" b="33542"/>
            <a:stretch/>
          </p:blipFill>
          <p:spPr>
            <a:xfrm>
              <a:off x="3606261" y="1902481"/>
              <a:ext cx="1464759" cy="29511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6B39725C-4E42-48C0-A7F1-2642E7739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633" t="48951" r="2254" b="33542"/>
            <a:stretch/>
          </p:blipFill>
          <p:spPr>
            <a:xfrm>
              <a:off x="3605802" y="2042829"/>
              <a:ext cx="80355" cy="154762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925B90E-CB42-4C29-8C5D-8BD8DFFA0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98" t="33075" b="33542"/>
            <a:stretch/>
          </p:blipFill>
          <p:spPr>
            <a:xfrm>
              <a:off x="4953737" y="1901257"/>
              <a:ext cx="1464759" cy="29511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864F0F6-AE98-4ADA-97E7-FCC240F61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633" t="48951" r="2254" b="33542"/>
            <a:stretch/>
          </p:blipFill>
          <p:spPr>
            <a:xfrm>
              <a:off x="4953278" y="2041605"/>
              <a:ext cx="80355" cy="154762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9D45A3CF-26B3-495F-BE3F-553643A64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98" t="33075" b="33542"/>
            <a:stretch/>
          </p:blipFill>
          <p:spPr>
            <a:xfrm>
              <a:off x="6300715" y="1901301"/>
              <a:ext cx="1464759" cy="29511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9E4E55DF-0973-4F96-8BCA-787C3BBFB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633" t="48951" r="2254" b="33542"/>
            <a:stretch/>
          </p:blipFill>
          <p:spPr>
            <a:xfrm>
              <a:off x="6300256" y="2041649"/>
              <a:ext cx="80355" cy="154762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950F7042-1E95-4D46-A19F-891FEAC1C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98" t="33075" b="33542"/>
            <a:stretch/>
          </p:blipFill>
          <p:spPr>
            <a:xfrm>
              <a:off x="7650627" y="1901712"/>
              <a:ext cx="1464759" cy="295110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5E29CEE-E6FA-47EF-A1A5-AB4C8BBBE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633" t="48951" r="2254" b="33542"/>
            <a:stretch/>
          </p:blipFill>
          <p:spPr>
            <a:xfrm>
              <a:off x="7650168" y="2042060"/>
              <a:ext cx="80355" cy="154762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37C4AFDE-9F4E-4984-BC45-46873A824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98" t="33075" b="33542"/>
            <a:stretch/>
          </p:blipFill>
          <p:spPr>
            <a:xfrm>
              <a:off x="8998634" y="1902131"/>
              <a:ext cx="1464759" cy="29511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A7C555F-FE89-476D-9D6C-F2C675C20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633" t="48951" r="2254" b="33542"/>
            <a:stretch/>
          </p:blipFill>
          <p:spPr>
            <a:xfrm>
              <a:off x="8998175" y="2042479"/>
              <a:ext cx="80355" cy="154762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05FD6BD-819B-4AFF-B4A4-54FCE7C37840}"/>
              </a:ext>
            </a:extLst>
          </p:cNvPr>
          <p:cNvSpPr/>
          <p:nvPr/>
        </p:nvSpPr>
        <p:spPr>
          <a:xfrm>
            <a:off x="-1094256" y="3021800"/>
            <a:ext cx="494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'non-coding DNA'</a:t>
            </a:r>
            <a:endParaRPr lang="sv-SE" sz="2400" b="1" dirty="0">
              <a:solidFill>
                <a:schemeClr val="accent4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8BC6CC8-B321-4D55-A5FB-2572CDE09D6C}"/>
              </a:ext>
            </a:extLst>
          </p:cNvPr>
          <p:cNvCxnSpPr>
            <a:cxnSpLocks/>
          </p:cNvCxnSpPr>
          <p:nvPr/>
        </p:nvCxnSpPr>
        <p:spPr>
          <a:xfrm flipV="1">
            <a:off x="1354874" y="2533311"/>
            <a:ext cx="0" cy="508663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BDC35FB-3101-4EFB-8351-E845B8ED3989}"/>
              </a:ext>
            </a:extLst>
          </p:cNvPr>
          <p:cNvSpPr/>
          <p:nvPr/>
        </p:nvSpPr>
        <p:spPr>
          <a:xfrm>
            <a:off x="5399760" y="3028325"/>
            <a:ext cx="494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'non-coding DNA'</a:t>
            </a:r>
            <a:endParaRPr lang="sv-SE" sz="2400" b="1" dirty="0">
              <a:solidFill>
                <a:schemeClr val="accent4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5DFE6A4-8D5E-4704-9253-FC1BE9C0DD56}"/>
              </a:ext>
            </a:extLst>
          </p:cNvPr>
          <p:cNvCxnSpPr>
            <a:cxnSpLocks/>
          </p:cNvCxnSpPr>
          <p:nvPr/>
        </p:nvCxnSpPr>
        <p:spPr>
          <a:xfrm flipV="1">
            <a:off x="7848890" y="2539836"/>
            <a:ext cx="0" cy="508663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636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5" grpId="0"/>
      <p:bldP spid="16" grpId="0"/>
      <p:bldP spid="18" grpId="0"/>
      <p:bldP spid="3" grpId="0" animBg="1"/>
      <p:bldP spid="36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17</a:t>
            </a:fld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Translating DNA code into amino acid sequences</a:t>
            </a:r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8C8D1C4E-2267-4F8C-95DD-6E86D7BC51BB}"/>
              </a:ext>
            </a:extLst>
          </p:cNvPr>
          <p:cNvSpPr/>
          <p:nvPr/>
        </p:nvSpPr>
        <p:spPr>
          <a:xfrm rot="5400000">
            <a:off x="4969845" y="-717558"/>
            <a:ext cx="423512" cy="7010402"/>
          </a:xfrm>
          <a:prstGeom prst="rightBrace">
            <a:avLst>
              <a:gd name="adj1" fmla="val 62878"/>
              <a:gd name="adj2" fmla="val 50000"/>
            </a:avLst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36F781C-C09A-4292-8F13-0D0B5B41845A}"/>
              </a:ext>
            </a:extLst>
          </p:cNvPr>
          <p:cNvSpPr/>
          <p:nvPr/>
        </p:nvSpPr>
        <p:spPr>
          <a:xfrm>
            <a:off x="3310467" y="3101311"/>
            <a:ext cx="840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TCT</a:t>
            </a:r>
            <a:endParaRPr lang="sv-SE" sz="2400" b="1" dirty="0">
              <a:solidFill>
                <a:srgbClr val="D77FC4"/>
              </a:solidFill>
              <a:latin typeface="Garamond" panose="02020404030301010803" pitchFamily="18" charset="0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D9E4A806-ED46-415D-98DE-099734598399}"/>
              </a:ext>
            </a:extLst>
          </p:cNvPr>
          <p:cNvGrpSpPr/>
          <p:nvPr/>
        </p:nvGrpSpPr>
        <p:grpSpPr>
          <a:xfrm>
            <a:off x="-695645" y="1561490"/>
            <a:ext cx="10162222" cy="1052661"/>
            <a:chOff x="329416" y="1734859"/>
            <a:chExt cx="9957619" cy="1031467"/>
          </a:xfrm>
        </p:grpSpPr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744CF339-71C3-4B8E-9FEF-99B3BC2C1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3075" b="33542"/>
            <a:stretch/>
          </p:blipFill>
          <p:spPr>
            <a:xfrm>
              <a:off x="329416" y="1734859"/>
              <a:ext cx="5433430" cy="1020287"/>
            </a:xfrm>
            <a:prstGeom prst="rect">
              <a:avLst/>
            </a:prstGeom>
          </p:spPr>
        </p:pic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2C1EEFCF-7305-4C97-9F96-24E5876C1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6798" t="33075" r="2453" b="33542"/>
            <a:stretch/>
          </p:blipFill>
          <p:spPr>
            <a:xfrm flipH="1" flipV="1">
              <a:off x="5356224" y="1746039"/>
              <a:ext cx="4930811" cy="1020287"/>
            </a:xfrm>
            <a:prstGeom prst="rect">
              <a:avLst/>
            </a:prstGeom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2AC0CEFC-1267-4D1F-8F0D-16B451428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633" t="48951" r="2254" b="33542"/>
            <a:stretch/>
          </p:blipFill>
          <p:spPr>
            <a:xfrm>
              <a:off x="5356225" y="2220084"/>
              <a:ext cx="277813" cy="535062"/>
            </a:xfrm>
            <a:prstGeom prst="rect">
              <a:avLst/>
            </a:prstGeom>
          </p:spPr>
        </p:pic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0CB875A-C861-4F78-B916-858F6278D48F}"/>
              </a:ext>
            </a:extLst>
          </p:cNvPr>
          <p:cNvSpPr/>
          <p:nvPr/>
        </p:nvSpPr>
        <p:spPr>
          <a:xfrm>
            <a:off x="4343411" y="3101311"/>
            <a:ext cx="825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CCG</a:t>
            </a:r>
            <a:endParaRPr lang="sv-SE" sz="24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51F47BA-56E7-495A-B086-8D27E869BC8A}"/>
              </a:ext>
            </a:extLst>
          </p:cNvPr>
          <p:cNvSpPr/>
          <p:nvPr/>
        </p:nvSpPr>
        <p:spPr>
          <a:xfrm>
            <a:off x="5362150" y="3101311"/>
            <a:ext cx="835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GAG</a:t>
            </a:r>
            <a:endParaRPr lang="sv-SE" sz="2400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A28FDB2-1855-4A57-9879-B5C75B069EF7}"/>
              </a:ext>
            </a:extLst>
          </p:cNvPr>
          <p:cNvSpPr/>
          <p:nvPr/>
        </p:nvSpPr>
        <p:spPr>
          <a:xfrm>
            <a:off x="6390507" y="3101311"/>
            <a:ext cx="813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AAG</a:t>
            </a:r>
            <a:endParaRPr lang="sv-SE" sz="2400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393E302-2FE4-45CD-9751-9EECA5CA9924}"/>
              </a:ext>
            </a:extLst>
          </p:cNvPr>
          <p:cNvSpPr/>
          <p:nvPr/>
        </p:nvSpPr>
        <p:spPr>
          <a:xfrm>
            <a:off x="1684867" y="1550080"/>
            <a:ext cx="1625600" cy="1064071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750884A0-91FE-4D04-8A40-3FC0A9ABBAA6}"/>
              </a:ext>
            </a:extLst>
          </p:cNvPr>
          <p:cNvSpPr/>
          <p:nvPr/>
        </p:nvSpPr>
        <p:spPr>
          <a:xfrm>
            <a:off x="3461808" y="1556430"/>
            <a:ext cx="1625600" cy="1064071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57C8CC40-8996-456B-8DB6-CAAA695BB633}"/>
              </a:ext>
            </a:extLst>
          </p:cNvPr>
          <p:cNvSpPr/>
          <p:nvPr/>
        </p:nvSpPr>
        <p:spPr>
          <a:xfrm>
            <a:off x="5237692" y="1567231"/>
            <a:ext cx="1625600" cy="1064071"/>
          </a:xfrm>
          <a:prstGeom prst="round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1C2CAC8F-6155-44E2-91F6-FD6B0F10B57B}"/>
              </a:ext>
            </a:extLst>
          </p:cNvPr>
          <p:cNvSpPr/>
          <p:nvPr/>
        </p:nvSpPr>
        <p:spPr>
          <a:xfrm>
            <a:off x="2552585" y="3575177"/>
            <a:ext cx="2355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codon 1</a:t>
            </a:r>
            <a:endParaRPr lang="sv-SE" sz="2000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5B8BD-B980-474C-923D-6B374C6D59DD}"/>
              </a:ext>
            </a:extLst>
          </p:cNvPr>
          <p:cNvSpPr/>
          <p:nvPr/>
        </p:nvSpPr>
        <p:spPr>
          <a:xfrm>
            <a:off x="930841" y="4262376"/>
            <a:ext cx="728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D5156"/>
                </a:solidFill>
                <a:latin typeface="Garamond" panose="02020404030301010803" pitchFamily="18" charset="0"/>
              </a:rPr>
              <a:t>codon:</a:t>
            </a:r>
            <a:r>
              <a:rPr lang="en-US" sz="2400" dirty="0">
                <a:solidFill>
                  <a:srgbClr val="4D5156"/>
                </a:solidFill>
                <a:latin typeface="Garamond" panose="02020404030301010803" pitchFamily="18" charset="0"/>
              </a:rPr>
              <a:t> a tri-nucleotide sequence of </a:t>
            </a:r>
            <a:r>
              <a:rPr lang="en-US" sz="2400" dirty="0">
                <a:solidFill>
                  <a:srgbClr val="5F6368"/>
                </a:solidFill>
                <a:latin typeface="Garamond" panose="02020404030301010803" pitchFamily="18" charset="0"/>
              </a:rPr>
              <a:t>DNA</a:t>
            </a:r>
            <a:endParaRPr lang="sv-SE" sz="2400" dirty="0">
              <a:latin typeface="Garamond" panose="02020404030301010803" pitchFamily="18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ADA36C0-C7AD-470F-A3F8-81680EF43F52}"/>
              </a:ext>
            </a:extLst>
          </p:cNvPr>
          <p:cNvSpPr/>
          <p:nvPr/>
        </p:nvSpPr>
        <p:spPr>
          <a:xfrm>
            <a:off x="3578426" y="3576141"/>
            <a:ext cx="2355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codon 2</a:t>
            </a:r>
            <a:endParaRPr lang="sv-SE" sz="2000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EF5EB54-9469-4D85-91A6-8B18963906AA}"/>
              </a:ext>
            </a:extLst>
          </p:cNvPr>
          <p:cNvSpPr/>
          <p:nvPr/>
        </p:nvSpPr>
        <p:spPr>
          <a:xfrm>
            <a:off x="4604267" y="3574213"/>
            <a:ext cx="2355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codon 3</a:t>
            </a:r>
            <a:endParaRPr lang="sv-SE" sz="2000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6A5A75B-0D06-4279-BA92-7B405881137A}"/>
              </a:ext>
            </a:extLst>
          </p:cNvPr>
          <p:cNvSpPr/>
          <p:nvPr/>
        </p:nvSpPr>
        <p:spPr>
          <a:xfrm>
            <a:off x="5685374" y="3562976"/>
            <a:ext cx="2355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codon 4</a:t>
            </a:r>
            <a:endParaRPr lang="sv-SE" sz="2000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2050" name="Picture 2" descr="Up-arrow">
            <a:extLst>
              <a:ext uri="{FF2B5EF4-FFF2-40B4-BE49-F238E27FC236}">
                <a16:creationId xmlns:a16="http://schemas.microsoft.com/office/drawing/2014/main" id="{1F899A12-3C51-4FFF-9993-161910CA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agger">
            <a:extLst>
              <a:ext uri="{FF2B5EF4-FFF2-40B4-BE49-F238E27FC236}">
                <a16:creationId xmlns:a16="http://schemas.microsoft.com/office/drawing/2014/main" id="{91D3B8E7-7A0C-408E-BEC7-D74E8C0E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gger">
            <a:extLst>
              <a:ext uri="{FF2B5EF4-FFF2-40B4-BE49-F238E27FC236}">
                <a16:creationId xmlns:a16="http://schemas.microsoft.com/office/drawing/2014/main" id="{1121000E-FA1E-4B80-8802-8747880A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agger">
            <a:extLst>
              <a:ext uri="{FF2B5EF4-FFF2-40B4-BE49-F238E27FC236}">
                <a16:creationId xmlns:a16="http://schemas.microsoft.com/office/drawing/2014/main" id="{046D1B33-9004-4F42-BA85-51F67C998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p-arrow">
            <a:extLst>
              <a:ext uri="{FF2B5EF4-FFF2-40B4-BE49-F238E27FC236}">
                <a16:creationId xmlns:a16="http://schemas.microsoft.com/office/drawing/2014/main" id="{1CDC3F77-91FB-4183-866B-668C1320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→">
            <a:extLst>
              <a:ext uri="{FF2B5EF4-FFF2-40B4-BE49-F238E27FC236}">
                <a16:creationId xmlns:a16="http://schemas.microsoft.com/office/drawing/2014/main" id="{B7BEC2DE-E2B2-42ED-8FC0-74CE1A75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p-arrow">
            <a:extLst>
              <a:ext uri="{FF2B5EF4-FFF2-40B4-BE49-F238E27FC236}">
                <a16:creationId xmlns:a16="http://schemas.microsoft.com/office/drawing/2014/main" id="{69DF1AEB-0ABE-4589-B0C5-0E122AEE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Up-arrow">
            <a:extLst>
              <a:ext uri="{FF2B5EF4-FFF2-40B4-BE49-F238E27FC236}">
                <a16:creationId xmlns:a16="http://schemas.microsoft.com/office/drawing/2014/main" id="{8628D4F8-EA30-47D0-99C4-CE0CFF965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uble-dagger">
            <a:extLst>
              <a:ext uri="{FF2B5EF4-FFF2-40B4-BE49-F238E27FC236}">
                <a16:creationId xmlns:a16="http://schemas.microsoft.com/office/drawing/2014/main" id="{37DEECB4-9C14-4478-BF77-40B9F6FDE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double-dagger">
            <a:extLst>
              <a:ext uri="{FF2B5EF4-FFF2-40B4-BE49-F238E27FC236}">
                <a16:creationId xmlns:a16="http://schemas.microsoft.com/office/drawing/2014/main" id="{7BDE5946-BBD9-4F44-8459-B2BAB710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agger">
            <a:extLst>
              <a:ext uri="{FF2B5EF4-FFF2-40B4-BE49-F238E27FC236}">
                <a16:creationId xmlns:a16="http://schemas.microsoft.com/office/drawing/2014/main" id="{287E6449-16A7-404D-99FA-C649EF73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Up-arrow">
            <a:extLst>
              <a:ext uri="{FF2B5EF4-FFF2-40B4-BE49-F238E27FC236}">
                <a16:creationId xmlns:a16="http://schemas.microsoft.com/office/drawing/2014/main" id="{EBDFBF4E-018A-4CF4-9DD2-A58573D3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agger">
            <a:extLst>
              <a:ext uri="{FF2B5EF4-FFF2-40B4-BE49-F238E27FC236}">
                <a16:creationId xmlns:a16="http://schemas.microsoft.com/office/drawing/2014/main" id="{7FFB9472-8EA9-4E13-BFAF-B5458D01D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dagger">
            <a:extLst>
              <a:ext uri="{FF2B5EF4-FFF2-40B4-BE49-F238E27FC236}">
                <a16:creationId xmlns:a16="http://schemas.microsoft.com/office/drawing/2014/main" id="{2DFC48AE-8A0E-4838-8061-F01EAB0AC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agger">
            <a:extLst>
              <a:ext uri="{FF2B5EF4-FFF2-40B4-BE49-F238E27FC236}">
                <a16:creationId xmlns:a16="http://schemas.microsoft.com/office/drawing/2014/main" id="{E6A4FF72-0FBB-4B8F-8986-FBFD8AE8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double-dagger">
            <a:extLst>
              <a:ext uri="{FF2B5EF4-FFF2-40B4-BE49-F238E27FC236}">
                <a16:creationId xmlns:a16="http://schemas.microsoft.com/office/drawing/2014/main" id="{23B077BA-DC21-4E74-9870-A120177FA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double-dagger">
            <a:extLst>
              <a:ext uri="{FF2B5EF4-FFF2-40B4-BE49-F238E27FC236}">
                <a16:creationId xmlns:a16="http://schemas.microsoft.com/office/drawing/2014/main" id="{8AAB64E1-5F87-40AE-9982-E211323D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→">
            <a:extLst>
              <a:ext uri="{FF2B5EF4-FFF2-40B4-BE49-F238E27FC236}">
                <a16:creationId xmlns:a16="http://schemas.microsoft.com/office/drawing/2014/main" id="{2C3992EA-7F0C-4493-AA74-65AFD0032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Up-arrow">
            <a:extLst>
              <a:ext uri="{FF2B5EF4-FFF2-40B4-BE49-F238E27FC236}">
                <a16:creationId xmlns:a16="http://schemas.microsoft.com/office/drawing/2014/main" id="{44AF3506-5761-4A4C-9DFC-46C296964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Up-arrow">
            <a:extLst>
              <a:ext uri="{FF2B5EF4-FFF2-40B4-BE49-F238E27FC236}">
                <a16:creationId xmlns:a16="http://schemas.microsoft.com/office/drawing/2014/main" id="{118072D2-4DB7-42E1-8EC2-2A4905D85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Up-arrow">
            <a:extLst>
              <a:ext uri="{FF2B5EF4-FFF2-40B4-BE49-F238E27FC236}">
                <a16:creationId xmlns:a16="http://schemas.microsoft.com/office/drawing/2014/main" id="{026172AA-50EB-4BE4-ACC8-39B252D1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Up-arrow">
            <a:extLst>
              <a:ext uri="{FF2B5EF4-FFF2-40B4-BE49-F238E27FC236}">
                <a16:creationId xmlns:a16="http://schemas.microsoft.com/office/drawing/2014/main" id="{70E1D0B4-31C0-48EA-B989-F2FA25DA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→">
            <a:extLst>
              <a:ext uri="{FF2B5EF4-FFF2-40B4-BE49-F238E27FC236}">
                <a16:creationId xmlns:a16="http://schemas.microsoft.com/office/drawing/2014/main" id="{436BFC1B-48C9-4C82-AC09-63F285E64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Up-arrow">
            <a:extLst>
              <a:ext uri="{FF2B5EF4-FFF2-40B4-BE49-F238E27FC236}">
                <a16:creationId xmlns:a16="http://schemas.microsoft.com/office/drawing/2014/main" id="{FE32A068-D7BC-4968-9FB7-14106C8F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dagger">
            <a:extLst>
              <a:ext uri="{FF2B5EF4-FFF2-40B4-BE49-F238E27FC236}">
                <a16:creationId xmlns:a16="http://schemas.microsoft.com/office/drawing/2014/main" id="{72851545-BBF8-4FE2-B057-62F2CB272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dagger">
            <a:extLst>
              <a:ext uri="{FF2B5EF4-FFF2-40B4-BE49-F238E27FC236}">
                <a16:creationId xmlns:a16="http://schemas.microsoft.com/office/drawing/2014/main" id="{53500B66-FAB3-4EBD-99BD-9864CE2E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dagger">
            <a:extLst>
              <a:ext uri="{FF2B5EF4-FFF2-40B4-BE49-F238E27FC236}">
                <a16:creationId xmlns:a16="http://schemas.microsoft.com/office/drawing/2014/main" id="{3C44A058-D86E-494B-B888-34BF19FC3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Up-arrow">
            <a:extLst>
              <a:ext uri="{FF2B5EF4-FFF2-40B4-BE49-F238E27FC236}">
                <a16:creationId xmlns:a16="http://schemas.microsoft.com/office/drawing/2014/main" id="{A27D3208-594B-452D-8AAA-DF91ECBDF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→">
            <a:extLst>
              <a:ext uri="{FF2B5EF4-FFF2-40B4-BE49-F238E27FC236}">
                <a16:creationId xmlns:a16="http://schemas.microsoft.com/office/drawing/2014/main" id="{4EF99BF9-D4D7-4FF4-95B1-7A1AF43F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Up-arrow">
            <a:extLst>
              <a:ext uri="{FF2B5EF4-FFF2-40B4-BE49-F238E27FC236}">
                <a16:creationId xmlns:a16="http://schemas.microsoft.com/office/drawing/2014/main" id="{04CD82CE-157B-4407-83F6-CF9D8FC18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Up-arrow">
            <a:extLst>
              <a:ext uri="{FF2B5EF4-FFF2-40B4-BE49-F238E27FC236}">
                <a16:creationId xmlns:a16="http://schemas.microsoft.com/office/drawing/2014/main" id="{0C3E92DC-8BC4-48C3-A1BB-42A5AD7D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double-dagger">
            <a:extLst>
              <a:ext uri="{FF2B5EF4-FFF2-40B4-BE49-F238E27FC236}">
                <a16:creationId xmlns:a16="http://schemas.microsoft.com/office/drawing/2014/main" id="{658F509B-D094-4104-9507-BA867FA69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double-dagger">
            <a:extLst>
              <a:ext uri="{FF2B5EF4-FFF2-40B4-BE49-F238E27FC236}">
                <a16:creationId xmlns:a16="http://schemas.microsoft.com/office/drawing/2014/main" id="{C84ECB9A-C608-425A-AB95-6250D1F4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dagger">
            <a:extLst>
              <a:ext uri="{FF2B5EF4-FFF2-40B4-BE49-F238E27FC236}">
                <a16:creationId xmlns:a16="http://schemas.microsoft.com/office/drawing/2014/main" id="{9A8FCA48-9220-4844-9DEC-7A486F2A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Up-arrow">
            <a:extLst>
              <a:ext uri="{FF2B5EF4-FFF2-40B4-BE49-F238E27FC236}">
                <a16:creationId xmlns:a16="http://schemas.microsoft.com/office/drawing/2014/main" id="{C15C2DBE-0B66-473D-8C65-C9D9B2C6A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dagger">
            <a:extLst>
              <a:ext uri="{FF2B5EF4-FFF2-40B4-BE49-F238E27FC236}">
                <a16:creationId xmlns:a16="http://schemas.microsoft.com/office/drawing/2014/main" id="{8B5820F2-7776-483C-AD66-D4E105CB8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dagger">
            <a:extLst>
              <a:ext uri="{FF2B5EF4-FFF2-40B4-BE49-F238E27FC236}">
                <a16:creationId xmlns:a16="http://schemas.microsoft.com/office/drawing/2014/main" id="{7C0C1B37-AB84-4DD3-BF48-BE7D254F9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dagger">
            <a:extLst>
              <a:ext uri="{FF2B5EF4-FFF2-40B4-BE49-F238E27FC236}">
                <a16:creationId xmlns:a16="http://schemas.microsoft.com/office/drawing/2014/main" id="{A4273C73-2032-4294-9A5B-A1BE429A1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double-dagger">
            <a:extLst>
              <a:ext uri="{FF2B5EF4-FFF2-40B4-BE49-F238E27FC236}">
                <a16:creationId xmlns:a16="http://schemas.microsoft.com/office/drawing/2014/main" id="{C65C3EFF-BE5C-4474-807D-91BC8274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double-dagger">
            <a:extLst>
              <a:ext uri="{FF2B5EF4-FFF2-40B4-BE49-F238E27FC236}">
                <a16:creationId xmlns:a16="http://schemas.microsoft.com/office/drawing/2014/main" id="{94DB16EB-1733-4284-B6A1-56FE10ACF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→">
            <a:extLst>
              <a:ext uri="{FF2B5EF4-FFF2-40B4-BE49-F238E27FC236}">
                <a16:creationId xmlns:a16="http://schemas.microsoft.com/office/drawing/2014/main" id="{B3FD58B8-8C11-4FBA-B881-6EA70951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3" descr="Up-arrow">
            <a:extLst>
              <a:ext uri="{FF2B5EF4-FFF2-40B4-BE49-F238E27FC236}">
                <a16:creationId xmlns:a16="http://schemas.microsoft.com/office/drawing/2014/main" id="{8A6AF121-B662-4CCF-A345-1F2DDE86D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Up-arrow">
            <a:extLst>
              <a:ext uri="{FF2B5EF4-FFF2-40B4-BE49-F238E27FC236}">
                <a16:creationId xmlns:a16="http://schemas.microsoft.com/office/drawing/2014/main" id="{9A2FCA3A-90DD-40DC-A289-E7499C1B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" name="Picture 45" descr="Up-arrow">
            <a:extLst>
              <a:ext uri="{FF2B5EF4-FFF2-40B4-BE49-F238E27FC236}">
                <a16:creationId xmlns:a16="http://schemas.microsoft.com/office/drawing/2014/main" id="{CA437A40-5A3A-477F-B9D6-30642A0DE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Up-arrow">
            <a:extLst>
              <a:ext uri="{FF2B5EF4-FFF2-40B4-BE49-F238E27FC236}">
                <a16:creationId xmlns:a16="http://schemas.microsoft.com/office/drawing/2014/main" id="{FC84927F-BB35-4B5E-B151-CA71B489C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5" name="Picture 47" descr="→">
            <a:extLst>
              <a:ext uri="{FF2B5EF4-FFF2-40B4-BE49-F238E27FC236}">
                <a16:creationId xmlns:a16="http://schemas.microsoft.com/office/drawing/2014/main" id="{C9FCB8D4-1AC4-4036-8A00-545ACF8E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47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185 L 0.19549 -2.22222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0.00185 L 0.19549 1.85185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185 L 0.19601 1.48148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54" grpId="0"/>
      <p:bldP spid="63" grpId="0"/>
      <p:bldP spid="128" grpId="0"/>
      <p:bldP spid="129" grpId="0" animBg="1"/>
      <p:bldP spid="129" grpId="1" animBg="1"/>
      <p:bldP spid="129" grpId="2" animBg="1"/>
      <p:bldP spid="143" grpId="0" animBg="1"/>
      <p:bldP spid="143" grpId="1" animBg="1"/>
      <p:bldP spid="143" grpId="2" animBg="1"/>
      <p:bldP spid="144" grpId="0" animBg="1"/>
      <p:bldP spid="144" grpId="1" animBg="1"/>
      <p:bldP spid="146" grpId="0"/>
      <p:bldP spid="130" grpId="0"/>
      <p:bldP spid="148" grpId="0"/>
      <p:bldP spid="149" grpId="0"/>
      <p:bldP spid="1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18</a:t>
            </a:fld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92390E-EA36-49D1-A22F-6278BEF86220}"/>
              </a:ext>
            </a:extLst>
          </p:cNvPr>
          <p:cNvSpPr/>
          <p:nvPr/>
        </p:nvSpPr>
        <p:spPr>
          <a:xfrm>
            <a:off x="0" y="6458843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/>
              <a:t>https://www.chemguide.co.uk/organicprops/aminoacids/dnacode.gif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Translating DNA code into amino acid sequences</a:t>
            </a:r>
          </a:p>
        </p:txBody>
      </p:sp>
      <p:pic>
        <p:nvPicPr>
          <p:cNvPr id="2120" name="Picture 72" descr="https://www.chemguide.co.uk/organicprops/aminoacids/dnacode.gif">
            <a:extLst>
              <a:ext uri="{FF2B5EF4-FFF2-40B4-BE49-F238E27FC236}">
                <a16:creationId xmlns:a16="http://schemas.microsoft.com/office/drawing/2014/main" id="{ED47C71B-7DE3-42B1-8609-BF1B1A13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101" y="2062690"/>
            <a:ext cx="43148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512F437-8745-4B49-B615-52E88C3F6309}"/>
              </a:ext>
            </a:extLst>
          </p:cNvPr>
          <p:cNvSpPr/>
          <p:nvPr/>
        </p:nvSpPr>
        <p:spPr>
          <a:xfrm>
            <a:off x="375923" y="2206161"/>
            <a:ext cx="894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TCT</a:t>
            </a:r>
            <a:endParaRPr lang="sv-SE" sz="2400" b="1" dirty="0">
              <a:solidFill>
                <a:srgbClr val="D77FC4"/>
              </a:solidFill>
              <a:latin typeface="Garamond" panose="02020404030301010803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AD630B-E8B8-4785-A409-B6D884481255}"/>
              </a:ext>
            </a:extLst>
          </p:cNvPr>
          <p:cNvSpPr/>
          <p:nvPr/>
        </p:nvSpPr>
        <p:spPr>
          <a:xfrm>
            <a:off x="1452627" y="2206161"/>
            <a:ext cx="825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CCG</a:t>
            </a:r>
            <a:endParaRPr lang="sv-SE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0737E9C-A271-4C36-AB90-5046605413E8}"/>
              </a:ext>
            </a:extLst>
          </p:cNvPr>
          <p:cNvSpPr/>
          <p:nvPr/>
        </p:nvSpPr>
        <p:spPr>
          <a:xfrm>
            <a:off x="2471366" y="2206161"/>
            <a:ext cx="835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GAG</a:t>
            </a:r>
            <a:endParaRPr lang="sv-SE" sz="2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9E64F95-CE74-484E-ACD9-1D3B38A64108}"/>
              </a:ext>
            </a:extLst>
          </p:cNvPr>
          <p:cNvSpPr/>
          <p:nvPr/>
        </p:nvSpPr>
        <p:spPr>
          <a:xfrm>
            <a:off x="3527952" y="2206161"/>
            <a:ext cx="813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AAG</a:t>
            </a:r>
            <a:endParaRPr lang="sv-SE" sz="24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BD5B38B-F5C9-4CB3-AFAD-058052F6CB89}"/>
              </a:ext>
            </a:extLst>
          </p:cNvPr>
          <p:cNvCxnSpPr/>
          <p:nvPr/>
        </p:nvCxnSpPr>
        <p:spPr>
          <a:xfrm>
            <a:off x="840584" y="2667826"/>
            <a:ext cx="0" cy="57751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DCAC891-8013-4399-B69A-CE682DADAB84}"/>
              </a:ext>
            </a:extLst>
          </p:cNvPr>
          <p:cNvCxnSpPr/>
          <p:nvPr/>
        </p:nvCxnSpPr>
        <p:spPr>
          <a:xfrm>
            <a:off x="1811132" y="2667826"/>
            <a:ext cx="0" cy="57751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C352CFD-6436-4A4A-9631-1003DEC351C7}"/>
              </a:ext>
            </a:extLst>
          </p:cNvPr>
          <p:cNvCxnSpPr/>
          <p:nvPr/>
        </p:nvCxnSpPr>
        <p:spPr>
          <a:xfrm>
            <a:off x="2792908" y="2667826"/>
            <a:ext cx="0" cy="57751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ED94333-C793-4E16-8379-B32B22A5E140}"/>
              </a:ext>
            </a:extLst>
          </p:cNvPr>
          <p:cNvCxnSpPr/>
          <p:nvPr/>
        </p:nvCxnSpPr>
        <p:spPr>
          <a:xfrm>
            <a:off x="3890188" y="2667826"/>
            <a:ext cx="0" cy="57751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13FEDF-182A-46C1-9C62-5734E27630C2}"/>
              </a:ext>
            </a:extLst>
          </p:cNvPr>
          <p:cNvCxnSpPr/>
          <p:nvPr/>
        </p:nvCxnSpPr>
        <p:spPr>
          <a:xfrm>
            <a:off x="0" y="4273617"/>
            <a:ext cx="62865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0CD2CCD-2B44-490C-863F-28A87BC7100E}"/>
              </a:ext>
            </a:extLst>
          </p:cNvPr>
          <p:cNvSpPr/>
          <p:nvPr/>
        </p:nvSpPr>
        <p:spPr>
          <a:xfrm>
            <a:off x="603350" y="4042611"/>
            <a:ext cx="439754" cy="461665"/>
          </a:xfrm>
          <a:prstGeom prst="ellipse">
            <a:avLst/>
          </a:prstGeom>
          <a:solidFill>
            <a:srgbClr val="CECE9C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650FE1F-3A6C-4CF0-A6F6-532366286B58}"/>
              </a:ext>
            </a:extLst>
          </p:cNvPr>
          <p:cNvCxnSpPr/>
          <p:nvPr/>
        </p:nvCxnSpPr>
        <p:spPr>
          <a:xfrm>
            <a:off x="1043104" y="4273790"/>
            <a:ext cx="62865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629B67AD-0B4B-4E31-93E3-AA1123CAA973}"/>
              </a:ext>
            </a:extLst>
          </p:cNvPr>
          <p:cNvSpPr/>
          <p:nvPr/>
        </p:nvSpPr>
        <p:spPr>
          <a:xfrm>
            <a:off x="1591255" y="4052236"/>
            <a:ext cx="439754" cy="461665"/>
          </a:xfrm>
          <a:prstGeom prst="ellipse">
            <a:avLst/>
          </a:prstGeom>
          <a:solidFill>
            <a:srgbClr val="FFCE9C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D50223D-5BA9-4182-A127-8CE6CDEB0A73}"/>
              </a:ext>
            </a:extLst>
          </p:cNvPr>
          <p:cNvCxnSpPr/>
          <p:nvPr/>
        </p:nvCxnSpPr>
        <p:spPr>
          <a:xfrm>
            <a:off x="2043912" y="4273167"/>
            <a:ext cx="62865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EE420FDC-62F5-4500-A94C-7ECB60B252B5}"/>
              </a:ext>
            </a:extLst>
          </p:cNvPr>
          <p:cNvSpPr/>
          <p:nvPr/>
        </p:nvSpPr>
        <p:spPr>
          <a:xfrm>
            <a:off x="2592063" y="4051613"/>
            <a:ext cx="439754" cy="461665"/>
          </a:xfrm>
          <a:prstGeom prst="ellipse">
            <a:avLst/>
          </a:prstGeom>
          <a:solidFill>
            <a:srgbClr val="63FFFF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14E394E-F587-4235-A0CE-BDD54D1F358F}"/>
              </a:ext>
            </a:extLst>
          </p:cNvPr>
          <p:cNvCxnSpPr/>
          <p:nvPr/>
        </p:nvCxnSpPr>
        <p:spPr>
          <a:xfrm>
            <a:off x="3035164" y="4273167"/>
            <a:ext cx="62865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C103983A-0C37-4DC2-BB06-1F7A4122AAB9}"/>
              </a:ext>
            </a:extLst>
          </p:cNvPr>
          <p:cNvSpPr/>
          <p:nvPr/>
        </p:nvSpPr>
        <p:spPr>
          <a:xfrm>
            <a:off x="3583315" y="4051613"/>
            <a:ext cx="439754" cy="461665"/>
          </a:xfrm>
          <a:prstGeom prst="ellipse">
            <a:avLst/>
          </a:prstGeom>
          <a:solidFill>
            <a:srgbClr val="CEFF00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DD0D3D5-8663-4E1E-9D13-F301F376FAA9}"/>
              </a:ext>
            </a:extLst>
          </p:cNvPr>
          <p:cNvCxnSpPr/>
          <p:nvPr/>
        </p:nvCxnSpPr>
        <p:spPr>
          <a:xfrm>
            <a:off x="4023069" y="4273167"/>
            <a:ext cx="628650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B7107FA-A0A3-4D59-9DFB-CA809B035D2D}"/>
              </a:ext>
            </a:extLst>
          </p:cNvPr>
          <p:cNvSpPr/>
          <p:nvPr/>
        </p:nvSpPr>
        <p:spPr>
          <a:xfrm>
            <a:off x="375923" y="3198167"/>
            <a:ext cx="8946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Ser</a:t>
            </a:r>
            <a:endParaRPr lang="sv-SE" sz="2400" b="1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BCF1007-F2B7-4042-9A91-D7053DA846E7}"/>
              </a:ext>
            </a:extLst>
          </p:cNvPr>
          <p:cNvSpPr/>
          <p:nvPr/>
        </p:nvSpPr>
        <p:spPr>
          <a:xfrm>
            <a:off x="1452627" y="3198167"/>
            <a:ext cx="825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Pro</a:t>
            </a:r>
            <a:endParaRPr lang="sv-SE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128543-529A-4891-8370-0C9E563A90C4}"/>
              </a:ext>
            </a:extLst>
          </p:cNvPr>
          <p:cNvSpPr/>
          <p:nvPr/>
        </p:nvSpPr>
        <p:spPr>
          <a:xfrm>
            <a:off x="2471366" y="3198167"/>
            <a:ext cx="8354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Glu</a:t>
            </a:r>
            <a:endParaRPr lang="sv-SE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40EF46F-038E-4A4A-972F-8B7ACFB7FE0D}"/>
              </a:ext>
            </a:extLst>
          </p:cNvPr>
          <p:cNvSpPr/>
          <p:nvPr/>
        </p:nvSpPr>
        <p:spPr>
          <a:xfrm>
            <a:off x="3527952" y="3198167"/>
            <a:ext cx="8130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Lys</a:t>
            </a:r>
            <a:endParaRPr lang="sv-SE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8E253EE-4093-4E48-BAA3-D46A4B9C85CC}"/>
              </a:ext>
            </a:extLst>
          </p:cNvPr>
          <p:cNvSpPr/>
          <p:nvPr/>
        </p:nvSpPr>
        <p:spPr>
          <a:xfrm>
            <a:off x="4533500" y="1511676"/>
            <a:ext cx="494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DNA codon table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FEE2327-7432-4C73-BD16-8BDC7D6DB0DE}"/>
              </a:ext>
            </a:extLst>
          </p:cNvPr>
          <p:cNvCxnSpPr/>
          <p:nvPr/>
        </p:nvCxnSpPr>
        <p:spPr>
          <a:xfrm>
            <a:off x="2305340" y="4968036"/>
            <a:ext cx="0" cy="577516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4C2EA2D-A378-4D18-9CD3-A956DF3FAC09}"/>
              </a:ext>
            </a:extLst>
          </p:cNvPr>
          <p:cNvSpPr/>
          <p:nvPr/>
        </p:nvSpPr>
        <p:spPr>
          <a:xfrm>
            <a:off x="-150226" y="5545552"/>
            <a:ext cx="494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D77FC4"/>
                </a:solidFill>
                <a:latin typeface="Garamond" panose="02020404030301010803" pitchFamily="18" charset="0"/>
              </a:rPr>
              <a:t>protein</a:t>
            </a:r>
            <a:endParaRPr lang="sv-SE" sz="2400" b="1" dirty="0">
              <a:solidFill>
                <a:srgbClr val="D77FC4"/>
              </a:solidFill>
              <a:latin typeface="Garamond" panose="02020404030301010803" pitchFamily="18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25C0D75-AA1F-4F4D-9016-069292EA403B}"/>
              </a:ext>
            </a:extLst>
          </p:cNvPr>
          <p:cNvSpPr/>
          <p:nvPr/>
        </p:nvSpPr>
        <p:spPr>
          <a:xfrm>
            <a:off x="-166323" y="4551160"/>
            <a:ext cx="4943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amino acid sequence</a:t>
            </a:r>
            <a:endParaRPr lang="sv-SE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8E114AC-F773-4EEF-9F21-976852DA33AC}"/>
              </a:ext>
            </a:extLst>
          </p:cNvPr>
          <p:cNvSpPr/>
          <p:nvPr/>
        </p:nvSpPr>
        <p:spPr>
          <a:xfrm>
            <a:off x="823227" y="5080507"/>
            <a:ext cx="4943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Garamond" panose="02020404030301010803" pitchFamily="18" charset="0"/>
              </a:rPr>
              <a:t>2D → 3D (folding)</a:t>
            </a:r>
            <a:endParaRPr lang="sv-SE" dirty="0">
              <a:solidFill>
                <a:schemeClr val="bg2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39C1E-93BC-40B0-91F3-0D2E97ED93FC}"/>
              </a:ext>
            </a:extLst>
          </p:cNvPr>
          <p:cNvSpPr/>
          <p:nvPr/>
        </p:nvSpPr>
        <p:spPr>
          <a:xfrm>
            <a:off x="5636692" y="5851426"/>
            <a:ext cx="2627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D77FC4"/>
                </a:solidFill>
                <a:latin typeface="Garamond" panose="02020404030301010803" pitchFamily="18" charset="0"/>
              </a:rPr>
              <a:t>(codon → amino acid)</a:t>
            </a:r>
            <a:endParaRPr lang="sv-SE" sz="2000" b="1" dirty="0">
              <a:solidFill>
                <a:srgbClr val="D77FC4"/>
              </a:solidFill>
              <a:latin typeface="Garamond" panose="02020404030301010803" pitchFamily="18" charset="0"/>
            </a:endParaRPr>
          </a:p>
        </p:txBody>
      </p:sp>
      <p:pic>
        <p:nvPicPr>
          <p:cNvPr id="3074" name="Picture 2" descr="Up-arrow">
            <a:extLst>
              <a:ext uri="{FF2B5EF4-FFF2-40B4-BE49-F238E27FC236}">
                <a16:creationId xmlns:a16="http://schemas.microsoft.com/office/drawing/2014/main" id="{EF8D7A96-EA44-481E-83D0-62AEE1FA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agger">
            <a:extLst>
              <a:ext uri="{FF2B5EF4-FFF2-40B4-BE49-F238E27FC236}">
                <a16:creationId xmlns:a16="http://schemas.microsoft.com/office/drawing/2014/main" id="{91FA0AF1-42B0-4037-98EA-BC7FBBC28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gger">
            <a:extLst>
              <a:ext uri="{FF2B5EF4-FFF2-40B4-BE49-F238E27FC236}">
                <a16:creationId xmlns:a16="http://schemas.microsoft.com/office/drawing/2014/main" id="{1471D4E8-1C95-4916-A706-75539E0A8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agger">
            <a:extLst>
              <a:ext uri="{FF2B5EF4-FFF2-40B4-BE49-F238E27FC236}">
                <a16:creationId xmlns:a16="http://schemas.microsoft.com/office/drawing/2014/main" id="{B107D7A3-72D6-4DEB-930D-72E4C979A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p-arrow">
            <a:extLst>
              <a:ext uri="{FF2B5EF4-FFF2-40B4-BE49-F238E27FC236}">
                <a16:creationId xmlns:a16="http://schemas.microsoft.com/office/drawing/2014/main" id="{E68AB98E-8AF0-49A2-856D-FFEA0AB4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→">
            <a:extLst>
              <a:ext uri="{FF2B5EF4-FFF2-40B4-BE49-F238E27FC236}">
                <a16:creationId xmlns:a16="http://schemas.microsoft.com/office/drawing/2014/main" id="{65815653-3C52-44C1-AFC0-71662A0CF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p-arrow">
            <a:extLst>
              <a:ext uri="{FF2B5EF4-FFF2-40B4-BE49-F238E27FC236}">
                <a16:creationId xmlns:a16="http://schemas.microsoft.com/office/drawing/2014/main" id="{2673C3B4-36B4-44F4-A7B5-32DED1C51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Up-arrow">
            <a:extLst>
              <a:ext uri="{FF2B5EF4-FFF2-40B4-BE49-F238E27FC236}">
                <a16:creationId xmlns:a16="http://schemas.microsoft.com/office/drawing/2014/main" id="{39D4C2FC-725F-417B-95EA-3D44653B9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ouble-dagger">
            <a:extLst>
              <a:ext uri="{FF2B5EF4-FFF2-40B4-BE49-F238E27FC236}">
                <a16:creationId xmlns:a16="http://schemas.microsoft.com/office/drawing/2014/main" id="{6FB7BFFB-C859-477C-8338-33CE051B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double-dagger">
            <a:extLst>
              <a:ext uri="{FF2B5EF4-FFF2-40B4-BE49-F238E27FC236}">
                <a16:creationId xmlns:a16="http://schemas.microsoft.com/office/drawing/2014/main" id="{3479E754-7DC6-4B10-8C6B-BA7CE7150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dagger">
            <a:extLst>
              <a:ext uri="{FF2B5EF4-FFF2-40B4-BE49-F238E27FC236}">
                <a16:creationId xmlns:a16="http://schemas.microsoft.com/office/drawing/2014/main" id="{05921D88-ABFA-4B47-BF19-7932061A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Up-arrow">
            <a:extLst>
              <a:ext uri="{FF2B5EF4-FFF2-40B4-BE49-F238E27FC236}">
                <a16:creationId xmlns:a16="http://schemas.microsoft.com/office/drawing/2014/main" id="{A7E45D03-9467-4E49-AE20-386598B1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agger">
            <a:extLst>
              <a:ext uri="{FF2B5EF4-FFF2-40B4-BE49-F238E27FC236}">
                <a16:creationId xmlns:a16="http://schemas.microsoft.com/office/drawing/2014/main" id="{E264CA4D-AA82-49F5-B4D5-D3A9F854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dagger">
            <a:extLst>
              <a:ext uri="{FF2B5EF4-FFF2-40B4-BE49-F238E27FC236}">
                <a16:creationId xmlns:a16="http://schemas.microsoft.com/office/drawing/2014/main" id="{701DB08C-8108-431C-9C93-4E2156B72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agger">
            <a:extLst>
              <a:ext uri="{FF2B5EF4-FFF2-40B4-BE49-F238E27FC236}">
                <a16:creationId xmlns:a16="http://schemas.microsoft.com/office/drawing/2014/main" id="{209BE838-DA58-4E9B-9009-623E929C7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double-dagger">
            <a:extLst>
              <a:ext uri="{FF2B5EF4-FFF2-40B4-BE49-F238E27FC236}">
                <a16:creationId xmlns:a16="http://schemas.microsoft.com/office/drawing/2014/main" id="{D39217D9-69FD-4D87-87D4-43FC878FB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double-dagger">
            <a:extLst>
              <a:ext uri="{FF2B5EF4-FFF2-40B4-BE49-F238E27FC236}">
                <a16:creationId xmlns:a16="http://schemas.microsoft.com/office/drawing/2014/main" id="{5876E445-9B2F-4E15-9324-6F68E5AD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→">
            <a:extLst>
              <a:ext uri="{FF2B5EF4-FFF2-40B4-BE49-F238E27FC236}">
                <a16:creationId xmlns:a16="http://schemas.microsoft.com/office/drawing/2014/main" id="{49ADC013-7F2B-45FE-99F5-6B6676139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Up-arrow">
            <a:extLst>
              <a:ext uri="{FF2B5EF4-FFF2-40B4-BE49-F238E27FC236}">
                <a16:creationId xmlns:a16="http://schemas.microsoft.com/office/drawing/2014/main" id="{564A3265-DF08-4BCC-809D-FF5F8C0DC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Up-arrow">
            <a:extLst>
              <a:ext uri="{FF2B5EF4-FFF2-40B4-BE49-F238E27FC236}">
                <a16:creationId xmlns:a16="http://schemas.microsoft.com/office/drawing/2014/main" id="{A5432CD1-0294-4B58-9AA4-D03A487E9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Up-arrow">
            <a:extLst>
              <a:ext uri="{FF2B5EF4-FFF2-40B4-BE49-F238E27FC236}">
                <a16:creationId xmlns:a16="http://schemas.microsoft.com/office/drawing/2014/main" id="{0A22740D-4DEC-46EF-9F66-0DFDAF99F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Up-arrow">
            <a:extLst>
              <a:ext uri="{FF2B5EF4-FFF2-40B4-BE49-F238E27FC236}">
                <a16:creationId xmlns:a16="http://schemas.microsoft.com/office/drawing/2014/main" id="{DB9AD118-D6C4-4E8D-9CE2-1FFDA6A3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→">
            <a:extLst>
              <a:ext uri="{FF2B5EF4-FFF2-40B4-BE49-F238E27FC236}">
                <a16:creationId xmlns:a16="http://schemas.microsoft.com/office/drawing/2014/main" id="{0075F884-E101-4E0D-A0AB-D073705C8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Up-arrow">
            <a:extLst>
              <a:ext uri="{FF2B5EF4-FFF2-40B4-BE49-F238E27FC236}">
                <a16:creationId xmlns:a16="http://schemas.microsoft.com/office/drawing/2014/main" id="{08398AF3-071D-4C82-B1DC-93A03AB5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dagger">
            <a:extLst>
              <a:ext uri="{FF2B5EF4-FFF2-40B4-BE49-F238E27FC236}">
                <a16:creationId xmlns:a16="http://schemas.microsoft.com/office/drawing/2014/main" id="{9C662E41-7841-441B-9963-6DC9A42A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dagger">
            <a:extLst>
              <a:ext uri="{FF2B5EF4-FFF2-40B4-BE49-F238E27FC236}">
                <a16:creationId xmlns:a16="http://schemas.microsoft.com/office/drawing/2014/main" id="{84DDF249-E3C7-4EF1-9100-A31AB94CE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dagger">
            <a:extLst>
              <a:ext uri="{FF2B5EF4-FFF2-40B4-BE49-F238E27FC236}">
                <a16:creationId xmlns:a16="http://schemas.microsoft.com/office/drawing/2014/main" id="{E2878B88-88BD-415E-9603-50EB6FDB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Up-arrow">
            <a:extLst>
              <a:ext uri="{FF2B5EF4-FFF2-40B4-BE49-F238E27FC236}">
                <a16:creationId xmlns:a16="http://schemas.microsoft.com/office/drawing/2014/main" id="{930D47A9-5797-4842-A783-DFD454DE2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→">
            <a:extLst>
              <a:ext uri="{FF2B5EF4-FFF2-40B4-BE49-F238E27FC236}">
                <a16:creationId xmlns:a16="http://schemas.microsoft.com/office/drawing/2014/main" id="{F6743FF0-BB16-468A-A460-0DB4E7697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Up-arrow">
            <a:extLst>
              <a:ext uri="{FF2B5EF4-FFF2-40B4-BE49-F238E27FC236}">
                <a16:creationId xmlns:a16="http://schemas.microsoft.com/office/drawing/2014/main" id="{E0EF9F42-0EB2-41CA-8A85-0A4D85E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Up-arrow">
            <a:extLst>
              <a:ext uri="{FF2B5EF4-FFF2-40B4-BE49-F238E27FC236}">
                <a16:creationId xmlns:a16="http://schemas.microsoft.com/office/drawing/2014/main" id="{24ACB891-05D3-4CF7-B07C-89061F565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double-dagger">
            <a:extLst>
              <a:ext uri="{FF2B5EF4-FFF2-40B4-BE49-F238E27FC236}">
                <a16:creationId xmlns:a16="http://schemas.microsoft.com/office/drawing/2014/main" id="{BF88AAFE-BD08-4959-A8D7-15F047227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double-dagger">
            <a:extLst>
              <a:ext uri="{FF2B5EF4-FFF2-40B4-BE49-F238E27FC236}">
                <a16:creationId xmlns:a16="http://schemas.microsoft.com/office/drawing/2014/main" id="{C910A5C1-54A8-43D2-AA1A-14A788E2E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dagger">
            <a:extLst>
              <a:ext uri="{FF2B5EF4-FFF2-40B4-BE49-F238E27FC236}">
                <a16:creationId xmlns:a16="http://schemas.microsoft.com/office/drawing/2014/main" id="{30EDFF57-78CB-4BDB-8E5F-E66E6B894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Up-arrow">
            <a:extLst>
              <a:ext uri="{FF2B5EF4-FFF2-40B4-BE49-F238E27FC236}">
                <a16:creationId xmlns:a16="http://schemas.microsoft.com/office/drawing/2014/main" id="{78CEFEDA-C286-4D9E-A442-4001574AC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dagger">
            <a:extLst>
              <a:ext uri="{FF2B5EF4-FFF2-40B4-BE49-F238E27FC236}">
                <a16:creationId xmlns:a16="http://schemas.microsoft.com/office/drawing/2014/main" id="{C11B1473-C0EB-472A-B4D1-D707DE660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dagger">
            <a:extLst>
              <a:ext uri="{FF2B5EF4-FFF2-40B4-BE49-F238E27FC236}">
                <a16:creationId xmlns:a16="http://schemas.microsoft.com/office/drawing/2014/main" id="{54D07D69-1CD6-4B4E-B5A3-794F3EB69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dagger">
            <a:extLst>
              <a:ext uri="{FF2B5EF4-FFF2-40B4-BE49-F238E27FC236}">
                <a16:creationId xmlns:a16="http://schemas.microsoft.com/office/drawing/2014/main" id="{3DD98519-B74F-454C-B1B4-721EBA23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double-dagger">
            <a:extLst>
              <a:ext uri="{FF2B5EF4-FFF2-40B4-BE49-F238E27FC236}">
                <a16:creationId xmlns:a16="http://schemas.microsoft.com/office/drawing/2014/main" id="{E2B69ACA-901F-4AA1-81F3-71D1C90F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double-dagger">
            <a:extLst>
              <a:ext uri="{FF2B5EF4-FFF2-40B4-BE49-F238E27FC236}">
                <a16:creationId xmlns:a16="http://schemas.microsoft.com/office/drawing/2014/main" id="{7F0A1B3A-247C-4CBC-8834-E79B17A35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→">
            <a:extLst>
              <a:ext uri="{FF2B5EF4-FFF2-40B4-BE49-F238E27FC236}">
                <a16:creationId xmlns:a16="http://schemas.microsoft.com/office/drawing/2014/main" id="{D4DD25BB-695E-436C-932B-9F078D83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5" name="Picture 43" descr="Up-arrow">
            <a:extLst>
              <a:ext uri="{FF2B5EF4-FFF2-40B4-BE49-F238E27FC236}">
                <a16:creationId xmlns:a16="http://schemas.microsoft.com/office/drawing/2014/main" id="{127317EC-2E9B-4806-A7B3-A46BB4945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6" name="Picture 44" descr="Up-arrow">
            <a:extLst>
              <a:ext uri="{FF2B5EF4-FFF2-40B4-BE49-F238E27FC236}">
                <a16:creationId xmlns:a16="http://schemas.microsoft.com/office/drawing/2014/main" id="{6F3FBD55-14C3-41A0-B7B8-8168D4819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7" name="Picture 45" descr="Up-arrow">
            <a:extLst>
              <a:ext uri="{FF2B5EF4-FFF2-40B4-BE49-F238E27FC236}">
                <a16:creationId xmlns:a16="http://schemas.microsoft.com/office/drawing/2014/main" id="{88FADEC0-C479-4F5A-9A2B-845898370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Up-arrow">
            <a:extLst>
              <a:ext uri="{FF2B5EF4-FFF2-40B4-BE49-F238E27FC236}">
                <a16:creationId xmlns:a16="http://schemas.microsoft.com/office/drawing/2014/main" id="{7DC43C1B-AB31-48BB-B6F5-9A3B0BEE6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7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9" name="Picture 47" descr="→">
            <a:extLst>
              <a:ext uri="{FF2B5EF4-FFF2-40B4-BE49-F238E27FC236}">
                <a16:creationId xmlns:a16="http://schemas.microsoft.com/office/drawing/2014/main" id="{32D0D674-0C09-4CCD-B148-760AF784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8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1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5" grpId="0" animBg="1"/>
      <p:bldP spid="87" grpId="0" animBg="1"/>
      <p:bldP spid="89" grpId="0" animBg="1"/>
      <p:bldP spid="73" grpId="0"/>
      <p:bldP spid="75" grpId="0"/>
      <p:bldP spid="91" grpId="0"/>
      <p:bldP spid="94" grpId="0"/>
      <p:bldP spid="95" grpId="0"/>
      <p:bldP spid="96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The central dogma of molecular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3AFE1-B4E7-4507-912A-C8020EB7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DNA contains all the information to make proteins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19</a:t>
            </a:fld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80BEE-D369-4C39-83DA-69E762D6073C}"/>
              </a:ext>
            </a:extLst>
          </p:cNvPr>
          <p:cNvSpPr/>
          <p:nvPr/>
        </p:nvSpPr>
        <p:spPr>
          <a:xfrm>
            <a:off x="-484" y="6608187"/>
            <a:ext cx="8392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/>
              <a:t>A simplified view of the central dogma.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0EED16-97FC-4A89-B2B9-2E3777630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757" r="9445" b="33046"/>
          <a:stretch/>
        </p:blipFill>
        <p:spPr>
          <a:xfrm>
            <a:off x="431800" y="3429000"/>
            <a:ext cx="8280400" cy="12446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4E4F3EC-3D05-42A6-834E-179EDBE501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158" t="59626" r="80106" b="16176"/>
          <a:stretch/>
        </p:blipFill>
        <p:spPr>
          <a:xfrm>
            <a:off x="336884" y="4301675"/>
            <a:ext cx="1530417" cy="12446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50F652-74F8-4FEE-A698-3F9FF9821681}"/>
              </a:ext>
            </a:extLst>
          </p:cNvPr>
          <p:cNvSpPr/>
          <p:nvPr/>
        </p:nvSpPr>
        <p:spPr>
          <a:xfrm>
            <a:off x="307670" y="5480902"/>
            <a:ext cx="8499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D5156"/>
                </a:solidFill>
                <a:latin typeface="Garamond" panose="02020404030301010803" pitchFamily="18" charset="0"/>
              </a:rPr>
              <a:t>DNA replication:</a:t>
            </a:r>
            <a:r>
              <a:rPr lang="en-US" sz="2400" dirty="0">
                <a:solidFill>
                  <a:srgbClr val="4D5156"/>
                </a:solidFill>
                <a:latin typeface="Garamond" panose="02020404030301010803" pitchFamily="18" charset="0"/>
              </a:rPr>
              <a:t> the process by which DNA makes a copy of itself 					during cell division</a:t>
            </a:r>
            <a:endParaRPr lang="sv-SE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2824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04F2-70E7-4973-BBB0-5935AD62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b="1" dirty="0">
                <a:solidFill>
                  <a:schemeClr val="accent4">
                    <a:lumMod val="75000"/>
                  </a:schemeClr>
                </a:solidFill>
              </a:rPr>
              <a:t>Lecture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CCB70-8FBF-41D7-8CB8-985907B36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You will learn: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Structure of DNA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High level overview of how cells utilize DNA as a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Examples of DNA in biotechnology</a:t>
            </a:r>
            <a:endParaRPr lang="sv-SE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7D86F-C28B-46BA-B8BB-4F00E8A1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1896991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20</a:t>
            </a:fld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DNA can be replicated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1E5139-9A90-412A-9395-DD50A59FFA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3006"/>
          <a:stretch/>
        </p:blipFill>
        <p:spPr>
          <a:xfrm>
            <a:off x="0" y="2040556"/>
            <a:ext cx="9144000" cy="396019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8768300-C232-43AF-A35F-F8CE2BD00D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6092"/>
          <a:stretch/>
        </p:blipFill>
        <p:spPr>
          <a:xfrm>
            <a:off x="0" y="1862755"/>
            <a:ext cx="9144000" cy="431579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A0A9FBD-FB54-4674-BC27-45B80B488F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0468"/>
          <a:stretch/>
        </p:blipFill>
        <p:spPr>
          <a:xfrm>
            <a:off x="0" y="1573463"/>
            <a:ext cx="9144000" cy="46050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A5D109-4220-4C5F-BE45-35A97028D75C}"/>
              </a:ext>
            </a:extLst>
          </p:cNvPr>
          <p:cNvSpPr/>
          <p:nvPr/>
        </p:nvSpPr>
        <p:spPr>
          <a:xfrm>
            <a:off x="-484" y="6608187"/>
            <a:ext cx="8392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/>
              <a:t>A simplified illustration of DNA replication.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B514D7-7F01-48AD-8BC6-CEF385AF7123}"/>
              </a:ext>
            </a:extLst>
          </p:cNvPr>
          <p:cNvSpPr/>
          <p:nvPr/>
        </p:nvSpPr>
        <p:spPr>
          <a:xfrm>
            <a:off x="2922080" y="3645173"/>
            <a:ext cx="31535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D5156"/>
                </a:solidFill>
                <a:latin typeface="Garamond" panose="02020404030301010803" pitchFamily="18" charset="0"/>
              </a:rPr>
              <a:t>complementary</a:t>
            </a:r>
            <a:r>
              <a:rPr lang="en-US" sz="2400" dirty="0">
                <a:solidFill>
                  <a:srgbClr val="4D5156"/>
                </a:solidFill>
                <a:latin typeface="Garamond" panose="02020404030301010803" pitchFamily="18" charset="0"/>
              </a:rPr>
              <a:t> strands</a:t>
            </a:r>
            <a:endParaRPr lang="sv-SE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3C293F-8EF5-4E5A-995E-7551DFA0953D}"/>
              </a:ext>
            </a:extLst>
          </p:cNvPr>
          <p:cNvSpPr/>
          <p:nvPr/>
        </p:nvSpPr>
        <p:spPr>
          <a:xfrm>
            <a:off x="234723" y="3645173"/>
            <a:ext cx="8674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D5156"/>
                </a:solidFill>
                <a:latin typeface="Garamond" panose="02020404030301010803" pitchFamily="18" charset="0"/>
              </a:rPr>
              <a:t>complementary</a:t>
            </a:r>
            <a:r>
              <a:rPr lang="en-US" sz="2400" dirty="0">
                <a:solidFill>
                  <a:srgbClr val="4D5156"/>
                </a:solidFill>
                <a:latin typeface="Garamond" panose="02020404030301010803" pitchFamily="18" charset="0"/>
              </a:rPr>
              <a:t> strands → </a:t>
            </a:r>
            <a:r>
              <a:rPr lang="en-US" sz="2400" u="sng" dirty="0">
                <a:solidFill>
                  <a:srgbClr val="4D5156"/>
                </a:solidFill>
                <a:latin typeface="Garamond" panose="02020404030301010803" pitchFamily="18" charset="0"/>
              </a:rPr>
              <a:t>templates</a:t>
            </a:r>
            <a:r>
              <a:rPr lang="en-US" sz="2400" dirty="0">
                <a:solidFill>
                  <a:srgbClr val="4D5156"/>
                </a:solidFill>
                <a:latin typeface="Garamond" panose="02020404030301010803" pitchFamily="18" charset="0"/>
              </a:rPr>
              <a:t> for two identical copies of DNA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807178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DNA as a cellular storage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3AFE1-B4E7-4507-912A-C8020EB7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DNA contains all the information to make proteins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21</a:t>
            </a:fld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80BEE-D369-4C39-83DA-69E762D6073C}"/>
              </a:ext>
            </a:extLst>
          </p:cNvPr>
          <p:cNvSpPr/>
          <p:nvPr/>
        </p:nvSpPr>
        <p:spPr>
          <a:xfrm>
            <a:off x="-484" y="6608187"/>
            <a:ext cx="8392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/>
              <a:t>A simplified view of the central dogma.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0EED16-97FC-4A89-B2B9-2E3777630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757" r="9445" b="33046"/>
          <a:stretch/>
        </p:blipFill>
        <p:spPr>
          <a:xfrm>
            <a:off x="431800" y="3429000"/>
            <a:ext cx="8280400" cy="124460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4E4F3EC-3D05-42A6-834E-179EDBE501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158" t="59626" r="80106" b="16176"/>
          <a:stretch/>
        </p:blipFill>
        <p:spPr>
          <a:xfrm>
            <a:off x="336884" y="4301675"/>
            <a:ext cx="1530417" cy="12446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F9434F-6665-410A-B929-39E8E15B84DF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DNA contains the "code" to make proteins (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storage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We can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read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and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write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 the code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We can also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proofread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the code (error correcting)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9B7A47-9B66-4BED-BFDF-1D70026DDF74}"/>
              </a:ext>
            </a:extLst>
          </p:cNvPr>
          <p:cNvSpPr/>
          <p:nvPr/>
        </p:nvSpPr>
        <p:spPr>
          <a:xfrm>
            <a:off x="3816008" y="4312678"/>
            <a:ext cx="2555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  <a:latin typeface="Garamond" panose="02020404030301010803" pitchFamily="18" charset="0"/>
              </a:rPr>
              <a:t>the 'executable'</a:t>
            </a:r>
          </a:p>
        </p:txBody>
      </p:sp>
    </p:spTree>
    <p:extLst>
      <p:ext uri="{BB962C8B-B14F-4D97-AF65-F5344CB8AC3E}">
        <p14:creationId xmlns:p14="http://schemas.microsoft.com/office/powerpoint/2010/main" val="25733985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9713D-F7CD-4E1A-9814-76139447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22</a:t>
            </a:fld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B9EB5-74A9-4B8B-85EE-B315C5FD9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27" y="971550"/>
            <a:ext cx="5274945" cy="525434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7103D3-3C5A-4410-BEE6-22DFBEA191D5}"/>
              </a:ext>
            </a:extLst>
          </p:cNvPr>
          <p:cNvSpPr/>
          <p:nvPr/>
        </p:nvSpPr>
        <p:spPr>
          <a:xfrm>
            <a:off x="-484" y="6455788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>
                <a:latin typeface="+mj-lt"/>
              </a:rPr>
              <a:t>Megan Scudellari. PNAS December 29, 2015 112 (52) 15771-15772; https://doi.org/10.1073/pnas.1520100112.</a:t>
            </a:r>
          </a:p>
        </p:txBody>
      </p:sp>
    </p:spTree>
    <p:extLst>
      <p:ext uri="{BB962C8B-B14F-4D97-AF65-F5344CB8AC3E}">
        <p14:creationId xmlns:p14="http://schemas.microsoft.com/office/powerpoint/2010/main" val="3295862769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(Just a few) examples of DNA in biotechnology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3AFE1-B4E7-4507-912A-C8020EB7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DNA storage: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8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Gene editing:			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23</a:t>
            </a:fld>
            <a:endParaRPr lang="sv-S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14AF2B-46D7-444B-8C5D-43EE10BC87F9}"/>
              </a:ext>
            </a:extLst>
          </p:cNvPr>
          <p:cNvSpPr/>
          <p:nvPr/>
        </p:nvSpPr>
        <p:spPr>
          <a:xfrm>
            <a:off x="0" y="5957754"/>
            <a:ext cx="594841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DNA storage:</a:t>
            </a:r>
            <a:endParaRPr lang="sv-SE" sz="105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  <a:p>
            <a:r>
              <a:rPr lang="sv-SE" sz="1050" dirty="0">
                <a:latin typeface="+mj-lt"/>
              </a:rPr>
              <a:t>https://www.catalogdna.com/</a:t>
            </a:r>
          </a:p>
          <a:p>
            <a:r>
              <a:rPr lang="sv-SE" sz="1050" dirty="0">
                <a:latin typeface="+mj-lt"/>
              </a:rPr>
              <a:t>https://www.genscript.com/application-of-synthetic-biology-in-data-storage.html</a:t>
            </a:r>
          </a:p>
          <a:p>
            <a:r>
              <a:rPr lang="sv-SE" sz="1050" dirty="0">
                <a:latin typeface="+mj-lt"/>
              </a:rPr>
              <a:t>https://www.twistbioscience.com/products/storage</a:t>
            </a:r>
          </a:p>
          <a:p>
            <a:r>
              <a:rPr lang="sv-SE" sz="1050" dirty="0">
                <a:latin typeface="+mj-lt"/>
              </a:rPr>
              <a:t>https://www.microsoft.com/en-us/research/project/dna-storage/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7FFB4-92E3-49C5-8285-F17B34D5CDCE}"/>
              </a:ext>
            </a:extLst>
          </p:cNvPr>
          <p:cNvGrpSpPr/>
          <p:nvPr/>
        </p:nvGrpSpPr>
        <p:grpSpPr>
          <a:xfrm>
            <a:off x="808523" y="2386882"/>
            <a:ext cx="1925052" cy="1437339"/>
            <a:chOff x="2011681" y="1825625"/>
            <a:chExt cx="1925052" cy="14373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3AB062-BFCC-4412-B580-A12AA575DBA4}"/>
                </a:ext>
              </a:extLst>
            </p:cNvPr>
            <p:cNvSpPr/>
            <p:nvPr/>
          </p:nvSpPr>
          <p:spPr>
            <a:xfrm>
              <a:off x="2011681" y="1825625"/>
              <a:ext cx="1925052" cy="143733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122" name="Picture 2" descr="https://images.squarespace-cdn.com/content/v1/5d8141732721dd19fb9abe7f/1569533280661-9JMCJJ5IWGH8W841GG6O/CATALOG+Logo+with+Text+%282%29.png?format=1500w">
              <a:extLst>
                <a:ext uri="{FF2B5EF4-FFF2-40B4-BE49-F238E27FC236}">
                  <a16:creationId xmlns:a16="http://schemas.microsoft.com/office/drawing/2014/main" id="{7412D598-61FC-4E45-B656-73A318D2D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725" y="2068148"/>
              <a:ext cx="1604211" cy="931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4" name="Picture 4" descr="GenScript Biotech - Wikipedia">
            <a:extLst>
              <a:ext uri="{FF2B5EF4-FFF2-40B4-BE49-F238E27FC236}">
                <a16:creationId xmlns:a16="http://schemas.microsoft.com/office/drawing/2014/main" id="{A8515D03-CF35-454A-A626-4730149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07" y="2018946"/>
            <a:ext cx="2473691" cy="82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ynBioBeta Interviews Twist Bioscience CEO Emily Leproust - SynBioBeta">
            <a:extLst>
              <a:ext uri="{FF2B5EF4-FFF2-40B4-BE49-F238E27FC236}">
                <a16:creationId xmlns:a16="http://schemas.microsoft.com/office/drawing/2014/main" id="{F6603CDC-DD25-4A78-BA15-3A65C179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30" y="2629405"/>
            <a:ext cx="2398946" cy="117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icrosoft – Cloud, Computers, Apps &amp;amp; Gaming">
            <a:extLst>
              <a:ext uri="{FF2B5EF4-FFF2-40B4-BE49-F238E27FC236}">
                <a16:creationId xmlns:a16="http://schemas.microsoft.com/office/drawing/2014/main" id="{ADE7A277-1DFC-4596-8054-AF74E446F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7" t="15215" r="10504" b="14736"/>
          <a:stretch/>
        </p:blipFill>
        <p:spPr bwMode="auto">
          <a:xfrm>
            <a:off x="3126707" y="2974206"/>
            <a:ext cx="2508433" cy="85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EF87A1-D382-4DF9-8846-8C9A7A1D2C4E}"/>
              </a:ext>
            </a:extLst>
          </p:cNvPr>
          <p:cNvSpPr/>
          <p:nvPr/>
        </p:nvSpPr>
        <p:spPr>
          <a:xfrm>
            <a:off x="4572000" y="5957754"/>
            <a:ext cx="594841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Gene editing:</a:t>
            </a:r>
            <a:endParaRPr lang="sv-SE" sz="105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  <a:p>
            <a:r>
              <a:rPr lang="sv-SE" sz="1050" dirty="0">
                <a:latin typeface="+mj-lt"/>
              </a:rPr>
              <a:t>https://mammoth.bio/</a:t>
            </a:r>
          </a:p>
          <a:p>
            <a:r>
              <a:rPr lang="sv-SE" sz="1050" dirty="0">
                <a:latin typeface="+mj-lt"/>
              </a:rPr>
              <a:t>https://www.editasmedicine.com/</a:t>
            </a:r>
          </a:p>
          <a:p>
            <a:r>
              <a:rPr lang="sv-SE" sz="1050" dirty="0">
                <a:latin typeface="+mj-lt"/>
              </a:rPr>
              <a:t>http://www.crisprtx.com/</a:t>
            </a:r>
          </a:p>
          <a:p>
            <a:endParaRPr lang="sv-SE" sz="1050" dirty="0">
              <a:latin typeface="+mj-lt"/>
            </a:endParaRPr>
          </a:p>
        </p:txBody>
      </p:sp>
      <p:pic>
        <p:nvPicPr>
          <p:cNvPr id="5130" name="Picture 10" descr="Editas Medicine - Wikipedia">
            <a:extLst>
              <a:ext uri="{FF2B5EF4-FFF2-40B4-BE49-F238E27FC236}">
                <a16:creationId xmlns:a16="http://schemas.microsoft.com/office/drawing/2014/main" id="{BBB93613-F5E2-4718-B973-45FA6B79C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660" y="5362252"/>
            <a:ext cx="1279749" cy="52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www.sysbio.se/img/logo.png">
            <a:extLst>
              <a:ext uri="{FF2B5EF4-FFF2-40B4-BE49-F238E27FC236}">
                <a16:creationId xmlns:a16="http://schemas.microsoft.com/office/drawing/2014/main" id="{DA5E731D-02B5-4305-9E00-CF9F9CB7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029" y="4463024"/>
            <a:ext cx="11430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9DB9B6-5D4A-46E7-A3D6-9AAD1A038452}"/>
              </a:ext>
            </a:extLst>
          </p:cNvPr>
          <p:cNvSpPr/>
          <p:nvPr/>
        </p:nvSpPr>
        <p:spPr>
          <a:xfrm>
            <a:off x="6489988" y="5065559"/>
            <a:ext cx="25553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King Lab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68E2-ED6D-41EE-BACD-FB89E0F31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2734" y="4581084"/>
            <a:ext cx="1038793" cy="1129531"/>
          </a:xfrm>
          <a:prstGeom prst="rect">
            <a:avLst/>
          </a:prstGeom>
        </p:spPr>
      </p:pic>
      <p:pic>
        <p:nvPicPr>
          <p:cNvPr id="5134" name="Picture 14" descr="Mammoth Biosciences">
            <a:extLst>
              <a:ext uri="{FF2B5EF4-FFF2-40B4-BE49-F238E27FC236}">
                <a16:creationId xmlns:a16="http://schemas.microsoft.com/office/drawing/2014/main" id="{472CF546-5781-4314-9C08-1177F950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4" y="4609265"/>
            <a:ext cx="2545821" cy="60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5466822-766B-4F46-BE9B-EBD9E469AF6B}"/>
              </a:ext>
            </a:extLst>
          </p:cNvPr>
          <p:cNvSpPr/>
          <p:nvPr/>
        </p:nvSpPr>
        <p:spPr>
          <a:xfrm>
            <a:off x="6871361" y="5956862"/>
            <a:ext cx="59484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DNA computing:</a:t>
            </a:r>
            <a:endParaRPr lang="sv-SE" sz="105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  <a:p>
            <a:r>
              <a:rPr lang="sv-SE" sz="1050" dirty="0">
                <a:latin typeface="+mj-lt"/>
              </a:rPr>
              <a:t>https://www.sysbio.se/labs/king-lab/</a:t>
            </a:r>
          </a:p>
        </p:txBody>
      </p:sp>
      <p:pic>
        <p:nvPicPr>
          <p:cNvPr id="20" name="Picture 4" descr="Logotype | Chalmers">
            <a:extLst>
              <a:ext uri="{FF2B5EF4-FFF2-40B4-BE49-F238E27FC236}">
                <a16:creationId xmlns:a16="http://schemas.microsoft.com/office/drawing/2014/main" id="{A06096A0-63FB-47D4-A26E-5BF720FD7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434" y="4577687"/>
            <a:ext cx="2067197" cy="5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9726F9-7CFE-45ED-87DB-7AF0BB5B0D0F}"/>
              </a:ext>
            </a:extLst>
          </p:cNvPr>
          <p:cNvSpPr/>
          <p:nvPr/>
        </p:nvSpPr>
        <p:spPr>
          <a:xfrm>
            <a:off x="5216279" y="4066324"/>
            <a:ext cx="2738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Garamond" panose="02020404030301010803" pitchFamily="18" charset="0"/>
              </a:rPr>
              <a:t>DNA computing: </a:t>
            </a:r>
            <a:endParaRPr lang="sv-SE" sz="2800" dirty="0"/>
          </a:p>
        </p:txBody>
      </p:sp>
    </p:spTree>
    <p:extLst>
      <p:ext uri="{BB962C8B-B14F-4D97-AF65-F5344CB8AC3E}">
        <p14:creationId xmlns:p14="http://schemas.microsoft.com/office/powerpoint/2010/main" val="1181074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5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9713D-F7CD-4E1A-9814-76139447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</a:t>
            </a:fld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B9EB5-74A9-4B8B-85EE-B315C5FD9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27" y="971550"/>
            <a:ext cx="5274945" cy="525434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7103D3-3C5A-4410-BEE6-22DFBEA191D5}"/>
              </a:ext>
            </a:extLst>
          </p:cNvPr>
          <p:cNvSpPr/>
          <p:nvPr/>
        </p:nvSpPr>
        <p:spPr>
          <a:xfrm>
            <a:off x="-484" y="6455788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>
                <a:latin typeface="+mj-lt"/>
              </a:rPr>
              <a:t>Megan Scudellari. PNAS December 29, 2015 112 (52) 15771-15772; https://doi.org/10.1073/pnas.1520100112.</a:t>
            </a:r>
          </a:p>
        </p:txBody>
      </p:sp>
    </p:spTree>
    <p:extLst>
      <p:ext uri="{BB962C8B-B14F-4D97-AF65-F5344CB8AC3E}">
        <p14:creationId xmlns:p14="http://schemas.microsoft.com/office/powerpoint/2010/main" val="1814848439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The central dogma of molecular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3AFE1-B4E7-4507-912A-C8020EB77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DNA contains all the information to make proteins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</a:t>
            </a:fld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80BEE-D369-4C39-83DA-69E762D6073C}"/>
              </a:ext>
            </a:extLst>
          </p:cNvPr>
          <p:cNvSpPr/>
          <p:nvPr/>
        </p:nvSpPr>
        <p:spPr>
          <a:xfrm>
            <a:off x="-484" y="6608187"/>
            <a:ext cx="8392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/>
              <a:t>A simplified view of the central dogma.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60EED16-97FC-4A89-B2B9-2E37776301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757" r="9445" b="33046"/>
          <a:stretch/>
        </p:blipFill>
        <p:spPr>
          <a:xfrm>
            <a:off x="431800" y="3429000"/>
            <a:ext cx="8280400" cy="12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451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DNA molecules are made up of nucleotides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</a:t>
            </a:fld>
            <a:endParaRPr lang="sv-SE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7E703A8-8699-4BE8-A8D5-ABD2A8B90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24" t="22644" r="23294" b="8865"/>
          <a:stretch/>
        </p:blipFill>
        <p:spPr>
          <a:xfrm>
            <a:off x="2336802" y="1712266"/>
            <a:ext cx="5200650" cy="4237567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EB762B-C73F-4A1D-A65A-11944B667B42}"/>
              </a:ext>
            </a:extLst>
          </p:cNvPr>
          <p:cNvSpPr/>
          <p:nvPr/>
        </p:nvSpPr>
        <p:spPr>
          <a:xfrm>
            <a:off x="2116667" y="2349043"/>
            <a:ext cx="2184400" cy="1605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888426-A4BA-4029-81AE-45755185A407}"/>
              </a:ext>
            </a:extLst>
          </p:cNvPr>
          <p:cNvSpPr/>
          <p:nvPr/>
        </p:nvSpPr>
        <p:spPr>
          <a:xfrm>
            <a:off x="4526280" y="4121267"/>
            <a:ext cx="2179320" cy="1661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CADDB2-1630-4A68-9EB1-DBF3701D6DA5}"/>
              </a:ext>
            </a:extLst>
          </p:cNvPr>
          <p:cNvSpPr/>
          <p:nvPr/>
        </p:nvSpPr>
        <p:spPr>
          <a:xfrm>
            <a:off x="4937126" y="3462913"/>
            <a:ext cx="1209674" cy="56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36BAFC-6727-4547-A4CA-8179EF9005D9}"/>
              </a:ext>
            </a:extLst>
          </p:cNvPr>
          <p:cNvSpPr/>
          <p:nvPr/>
        </p:nvSpPr>
        <p:spPr>
          <a:xfrm>
            <a:off x="5414963" y="3021259"/>
            <a:ext cx="1209674" cy="5739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964DED-D396-45D6-AFCE-2098C3F0CA2B}"/>
              </a:ext>
            </a:extLst>
          </p:cNvPr>
          <p:cNvSpPr/>
          <p:nvPr/>
        </p:nvSpPr>
        <p:spPr>
          <a:xfrm>
            <a:off x="6317461" y="2722563"/>
            <a:ext cx="1209674" cy="633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134660-0774-4B19-B921-345D9DC7E1FF}"/>
              </a:ext>
            </a:extLst>
          </p:cNvPr>
          <p:cNvSpPr/>
          <p:nvPr/>
        </p:nvSpPr>
        <p:spPr>
          <a:xfrm>
            <a:off x="4700059" y="2566516"/>
            <a:ext cx="778404" cy="56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853BD8-3954-4958-A833-527020FD62F4}"/>
              </a:ext>
            </a:extLst>
          </p:cNvPr>
          <p:cNvSpPr/>
          <p:nvPr/>
        </p:nvSpPr>
        <p:spPr>
          <a:xfrm>
            <a:off x="5041375" y="1953729"/>
            <a:ext cx="778404" cy="56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AD2C85-0C79-4DDC-9A1B-1E36A77B6A67}"/>
              </a:ext>
            </a:extLst>
          </p:cNvPr>
          <p:cNvSpPr/>
          <p:nvPr/>
        </p:nvSpPr>
        <p:spPr>
          <a:xfrm>
            <a:off x="5314424" y="1865497"/>
            <a:ext cx="1391175" cy="3718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C9CDE5-DAFC-4E49-83A7-E979BA688525}"/>
              </a:ext>
            </a:extLst>
          </p:cNvPr>
          <p:cNvSpPr/>
          <p:nvPr/>
        </p:nvSpPr>
        <p:spPr>
          <a:xfrm>
            <a:off x="5414963" y="2192571"/>
            <a:ext cx="1612370" cy="863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029C62-B95A-48E6-B7E5-C0B99FC42EDE}"/>
              </a:ext>
            </a:extLst>
          </p:cNvPr>
          <p:cNvSpPr/>
          <p:nvPr/>
        </p:nvSpPr>
        <p:spPr>
          <a:xfrm>
            <a:off x="2336802" y="4121267"/>
            <a:ext cx="2179320" cy="1661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6" name="Picture 2" descr="The structure of DNA (A) A nucleotide (guanosine triphosphate). The nitrogenous base (guanine in this example) is linked to the 1 carbon of the deoxyribose and the phosphate groups are linked to the 5 carbon. A nucleoside is a base linked to a sugar. A nucleotide is a nucleoside">
            <a:extLst>
              <a:ext uri="{FF2B5EF4-FFF2-40B4-BE49-F238E27FC236}">
                <a16:creationId xmlns:a16="http://schemas.microsoft.com/office/drawing/2014/main" id="{B52B3A57-F2BD-4491-8A22-CE5753B77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3" r="33415"/>
          <a:stretch/>
        </p:blipFill>
        <p:spPr bwMode="auto">
          <a:xfrm>
            <a:off x="742327" y="1865497"/>
            <a:ext cx="3771287" cy="367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89354E0-2AC0-4C34-96F9-11B727E03E46}"/>
              </a:ext>
            </a:extLst>
          </p:cNvPr>
          <p:cNvSpPr/>
          <p:nvPr/>
        </p:nvSpPr>
        <p:spPr>
          <a:xfrm>
            <a:off x="-484" y="6467025"/>
            <a:ext cx="92402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en-US" sz="1000" dirty="0">
                <a:latin typeface="+mj-lt"/>
              </a:rPr>
              <a:t>Minchin, Steve &amp; Lodge, Julia. Understanding biochemistry: structure and function of nucleic acids. Essays in biochemistry. </a:t>
            </a:r>
            <a:r>
              <a:rPr lang="en-US" sz="1000" b="1" dirty="0">
                <a:latin typeface="+mj-lt"/>
              </a:rPr>
              <a:t>2019</a:t>
            </a:r>
            <a:r>
              <a:rPr lang="en-US" sz="1000" dirty="0">
                <a:latin typeface="+mj-lt"/>
              </a:rPr>
              <a:t>. </a:t>
            </a:r>
            <a:r>
              <a:rPr lang="en-US" sz="1000" i="1" dirty="0">
                <a:latin typeface="+mj-lt"/>
              </a:rPr>
              <a:t>63</a:t>
            </a:r>
            <a:r>
              <a:rPr lang="en-US" sz="1000" dirty="0">
                <a:latin typeface="+mj-lt"/>
              </a:rPr>
              <a:t>. 433-456. 10.1042/EBC20180038. </a:t>
            </a:r>
            <a:endParaRPr lang="sv-SE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1389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15" grpId="0" animBg="1"/>
      <p:bldP spid="25" grpId="0" animBg="1"/>
      <p:bldP spid="26" grpId="0"/>
      <p:bldP spid="2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DNA molecules are made up of nucleotides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6</a:t>
            </a:fld>
            <a:endParaRPr lang="sv-S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D3753F-A70F-4D84-873B-A7768DCA0E94}"/>
              </a:ext>
            </a:extLst>
          </p:cNvPr>
          <p:cNvSpPr/>
          <p:nvPr/>
        </p:nvSpPr>
        <p:spPr>
          <a:xfrm>
            <a:off x="4749350" y="1712266"/>
            <a:ext cx="2269067" cy="819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B0676D-40B3-441C-976B-A6905A620033}"/>
              </a:ext>
            </a:extLst>
          </p:cNvPr>
          <p:cNvSpPr/>
          <p:nvPr/>
        </p:nvSpPr>
        <p:spPr>
          <a:xfrm>
            <a:off x="-484" y="6467025"/>
            <a:ext cx="83925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Figure:</a:t>
            </a:r>
          </a:p>
          <a:p>
            <a:r>
              <a:rPr lang="sv-SE" sz="1000" dirty="0">
                <a:latin typeface="+mj-lt"/>
              </a:rPr>
              <a:t>https://en.m.wikipedia.org/wiki/File:DNA-Nucleobases.svg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7E703A8-8699-4BE8-A8D5-ABD2A8B90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24" t="22644" r="23294" b="8865"/>
          <a:stretch/>
        </p:blipFill>
        <p:spPr>
          <a:xfrm>
            <a:off x="248115" y="1712266"/>
            <a:ext cx="5200650" cy="423756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8CA21-6F62-4A18-8C25-D49204C3EE3C}"/>
              </a:ext>
            </a:extLst>
          </p:cNvPr>
          <p:cNvSpPr/>
          <p:nvPr/>
        </p:nvSpPr>
        <p:spPr>
          <a:xfrm>
            <a:off x="348343" y="1846217"/>
            <a:ext cx="4650377" cy="407498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0" name="Picture 2" descr="File:DNA-Nucleobases.svg">
            <a:extLst>
              <a:ext uri="{FF2B5EF4-FFF2-40B4-BE49-F238E27FC236}">
                <a16:creationId xmlns:a16="http://schemas.microsoft.com/office/drawing/2014/main" id="{388B443A-0770-41BD-9E16-D1F11F692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267" y="1015933"/>
            <a:ext cx="4094547" cy="490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93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Nucleotides pair up ("base pair") and form double-stranded molecules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7</a:t>
            </a:fld>
            <a:endParaRPr lang="sv-S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7C79FAE-3B34-48CB-BF97-372613889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89" t="27284" r="22963" b="14773"/>
          <a:stretch/>
        </p:blipFill>
        <p:spPr>
          <a:xfrm>
            <a:off x="2006604" y="1997775"/>
            <a:ext cx="5562600" cy="35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7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8</a:t>
            </a:fld>
            <a:endParaRPr lang="sv-S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7C79FAE-3B34-48CB-BF97-3726138895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89" t="27284" r="22963" b="14773"/>
          <a:stretch/>
        </p:blipFill>
        <p:spPr>
          <a:xfrm>
            <a:off x="2006604" y="1997775"/>
            <a:ext cx="5562600" cy="357958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F69298-804E-4AC7-8D2E-0B2295736B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722" t="22174" r="8241" b="14444"/>
          <a:stretch/>
        </p:blipFill>
        <p:spPr>
          <a:xfrm>
            <a:off x="1807191" y="1670810"/>
            <a:ext cx="7395197" cy="3932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Nucleotides pair up ("base pair") and form double-stranded molecules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E5E2B4-794C-4DF2-8DEE-A3D862821642}"/>
              </a:ext>
            </a:extLst>
          </p:cNvPr>
          <p:cNvSpPr/>
          <p:nvPr/>
        </p:nvSpPr>
        <p:spPr>
          <a:xfrm>
            <a:off x="-1063955" y="2544333"/>
            <a:ext cx="494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DNA backbone</a:t>
            </a:r>
            <a:endParaRPr lang="sv-SE" sz="2400" b="1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89897E-5278-4C1E-8F4A-35B2C16F3EE4}"/>
              </a:ext>
            </a:extLst>
          </p:cNvPr>
          <p:cNvSpPr/>
          <p:nvPr/>
        </p:nvSpPr>
        <p:spPr>
          <a:xfrm>
            <a:off x="-1063955" y="3236969"/>
            <a:ext cx="4943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base pairs</a:t>
            </a:r>
            <a:endParaRPr lang="sv-SE" sz="2400" b="1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FB318C-C31C-4199-8C6C-E61613928A22}"/>
              </a:ext>
            </a:extLst>
          </p:cNvPr>
          <p:cNvCxnSpPr/>
          <p:nvPr/>
        </p:nvCxnSpPr>
        <p:spPr>
          <a:xfrm>
            <a:off x="2472268" y="2793183"/>
            <a:ext cx="290183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0A39D-7001-45B3-A1E8-11FA5B27ACAE}"/>
              </a:ext>
            </a:extLst>
          </p:cNvPr>
          <p:cNvCxnSpPr>
            <a:cxnSpLocks/>
          </p:cNvCxnSpPr>
          <p:nvPr/>
        </p:nvCxnSpPr>
        <p:spPr>
          <a:xfrm>
            <a:off x="2310063" y="3496928"/>
            <a:ext cx="808522" cy="0"/>
          </a:xfrm>
          <a:prstGeom prst="straightConnector1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44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80AEB04-6865-4ED6-9275-4FA84ED80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9</a:t>
            </a:fld>
            <a:endParaRPr lang="sv-SE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8EB3B1A-E7F4-41C7-BC06-3C3F4E8E1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722" t="22174" r="8241" b="14444"/>
          <a:stretch/>
        </p:blipFill>
        <p:spPr>
          <a:xfrm rot="16200000">
            <a:off x="-1731117" y="2237796"/>
            <a:ext cx="7395197" cy="3932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BB5EC-9BAA-4C5F-92AB-70F8937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sv-SE" sz="3600" b="1" dirty="0">
                <a:solidFill>
                  <a:schemeClr val="accent4">
                    <a:lumMod val="75000"/>
                  </a:schemeClr>
                </a:solidFill>
              </a:rPr>
              <a:t>Nucleotides pair up ("base pair") and form double-stranded molecules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9388AE-3070-494D-9E1F-288064B816EB}"/>
              </a:ext>
            </a:extLst>
          </p:cNvPr>
          <p:cNvSpPr/>
          <p:nvPr/>
        </p:nvSpPr>
        <p:spPr>
          <a:xfrm>
            <a:off x="5707664" y="1701140"/>
            <a:ext cx="4943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favorable </a:t>
            </a:r>
          </a:p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van der Waals </a:t>
            </a:r>
          </a:p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forces</a:t>
            </a:r>
            <a:endParaRPr lang="sv-SE" sz="2400" b="1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pic>
        <p:nvPicPr>
          <p:cNvPr id="9" name="Picture 2" descr="DNA Base Pairs — Overview &amp;amp; Structure - Expii">
            <a:extLst>
              <a:ext uri="{FF2B5EF4-FFF2-40B4-BE49-F238E27FC236}">
                <a16:creationId xmlns:a16="http://schemas.microsoft.com/office/drawing/2014/main" id="{7CD51578-0939-4335-9F06-EBE3C8660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340" y="1740896"/>
            <a:ext cx="4112745" cy="479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D3CB24-8904-46A1-919C-A63C768A008C}"/>
              </a:ext>
            </a:extLst>
          </p:cNvPr>
          <p:cNvSpPr/>
          <p:nvPr/>
        </p:nvSpPr>
        <p:spPr>
          <a:xfrm>
            <a:off x="1360132" y="5851776"/>
            <a:ext cx="4943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A-T selectivity</a:t>
            </a:r>
          </a:p>
          <a:p>
            <a:pPr algn="ctr"/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G-C selectivity</a:t>
            </a:r>
            <a:endParaRPr lang="sv-SE" sz="2400" b="1" dirty="0">
              <a:solidFill>
                <a:schemeClr val="accent4">
                  <a:lumMod val="7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E7FD3-85B0-4FE6-A838-8F6DA521EC44}"/>
              </a:ext>
            </a:extLst>
          </p:cNvPr>
          <p:cNvSpPr/>
          <p:nvPr/>
        </p:nvSpPr>
        <p:spPr>
          <a:xfrm>
            <a:off x="0" y="646065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sv-SE" sz="1000" b="1" dirty="0">
                <a:solidFill>
                  <a:srgbClr val="1D6FA9">
                    <a:lumMod val="75000"/>
                  </a:srgbClr>
                </a:solidFill>
                <a:latin typeface="Calibri Light" panose="020F0302020204030204"/>
              </a:rPr>
              <a:t>Figure:</a:t>
            </a:r>
          </a:p>
          <a:p>
            <a:pPr lvl="0"/>
            <a:r>
              <a:rPr lang="sv-SE" sz="1000" dirty="0">
                <a:solidFill>
                  <a:prstClr val="black"/>
                </a:solidFill>
                <a:latin typeface="Calibri Light" panose="020F0302020204030204"/>
              </a:rPr>
              <a:t>https://d20khd7ddkh5ls.cloudfront.net/dna_chemical_structure.svg.png</a:t>
            </a:r>
          </a:p>
        </p:txBody>
      </p:sp>
    </p:spTree>
    <p:extLst>
      <p:ext uri="{BB962C8B-B14F-4D97-AF65-F5344CB8AC3E}">
        <p14:creationId xmlns:p14="http://schemas.microsoft.com/office/powerpoint/2010/main" val="394943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9886</TotalTime>
  <Words>1013</Words>
  <Application>Microsoft Office PowerPoint</Application>
  <PresentationFormat>On-screen Show (4:3)</PresentationFormat>
  <Paragraphs>205</Paragraphs>
  <Slides>23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Garamond</vt:lpstr>
      <vt:lpstr>Office Theme</vt:lpstr>
      <vt:lpstr>Structure of DNA and its role as a cellular data storage device</vt:lpstr>
      <vt:lpstr>Lecture aims</vt:lpstr>
      <vt:lpstr>PowerPoint Presentation</vt:lpstr>
      <vt:lpstr>The central dogma of molecular biology</vt:lpstr>
      <vt:lpstr>DNA molecules are made up of nucleotides</vt:lpstr>
      <vt:lpstr>DNA molecules are made up of nucleotides</vt:lpstr>
      <vt:lpstr>Nucleotides pair up ("base pair") and form double-stranded molecules</vt:lpstr>
      <vt:lpstr>Nucleotides pair up ("base pair") and form double-stranded molecules</vt:lpstr>
      <vt:lpstr>Nucleotides pair up ("base pair") and form double-stranded molecules</vt:lpstr>
      <vt:lpstr>DNA forms a double helix structure</vt:lpstr>
      <vt:lpstr>DNA forms a double helix structure</vt:lpstr>
      <vt:lpstr>DNA forms a double helix structure</vt:lpstr>
      <vt:lpstr>DNA is organized into chromosomes</vt:lpstr>
      <vt:lpstr>DNA is organized into chromosomes</vt:lpstr>
      <vt:lpstr>PowerPoint Presentation</vt:lpstr>
      <vt:lpstr>Genes in DNA encode for proteins</vt:lpstr>
      <vt:lpstr>Translating DNA code into amino acid sequences</vt:lpstr>
      <vt:lpstr>Translating DNA code into amino acid sequences</vt:lpstr>
      <vt:lpstr>The central dogma of molecular biology</vt:lpstr>
      <vt:lpstr>DNA can be replicated</vt:lpstr>
      <vt:lpstr>DNA as a cellular storage device</vt:lpstr>
      <vt:lpstr>PowerPoint Presentation</vt:lpstr>
      <vt:lpstr>(Just a few) examples of DNA in biotechnology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graph traversal algorithms in graph-based molecular generation</dc:title>
  <dc:creator>Rocío Mercado</dc:creator>
  <cp:lastModifiedBy>Rocío Mercado</cp:lastModifiedBy>
  <cp:revision>1134</cp:revision>
  <dcterms:created xsi:type="dcterms:W3CDTF">2021-09-19T15:18:24Z</dcterms:created>
  <dcterms:modified xsi:type="dcterms:W3CDTF">2022-05-23T14:45:37Z</dcterms:modified>
</cp:coreProperties>
</file>